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529" r:id="rId3"/>
    <p:sldId id="683" r:id="rId4"/>
    <p:sldId id="532" r:id="rId5"/>
    <p:sldId id="709" r:id="rId6"/>
    <p:sldId id="710" r:id="rId7"/>
    <p:sldId id="711" r:id="rId8"/>
    <p:sldId id="712" r:id="rId9"/>
    <p:sldId id="718" r:id="rId10"/>
    <p:sldId id="719" r:id="rId11"/>
    <p:sldId id="713" r:id="rId12"/>
    <p:sldId id="714" r:id="rId13"/>
    <p:sldId id="716" r:id="rId14"/>
    <p:sldId id="717" r:id="rId15"/>
    <p:sldId id="720" r:id="rId16"/>
    <p:sldId id="536" r:id="rId17"/>
    <p:sldId id="721" r:id="rId18"/>
    <p:sldId id="537" r:id="rId19"/>
    <p:sldId id="576" r:id="rId20"/>
    <p:sldId id="573" r:id="rId21"/>
    <p:sldId id="555" r:id="rId22"/>
    <p:sldId id="732" r:id="rId23"/>
    <p:sldId id="541" r:id="rId24"/>
    <p:sldId id="542" r:id="rId25"/>
    <p:sldId id="543" r:id="rId26"/>
    <p:sldId id="743" r:id="rId27"/>
    <p:sldId id="742" r:id="rId28"/>
    <p:sldId id="733" r:id="rId29"/>
    <p:sldId id="734" r:id="rId30"/>
    <p:sldId id="735" r:id="rId31"/>
    <p:sldId id="736" r:id="rId32"/>
    <p:sldId id="737" r:id="rId33"/>
    <p:sldId id="738" r:id="rId34"/>
    <p:sldId id="739" r:id="rId35"/>
    <p:sldId id="545" r:id="rId36"/>
    <p:sldId id="546" r:id="rId37"/>
    <p:sldId id="746" r:id="rId38"/>
    <p:sldId id="747" r:id="rId39"/>
    <p:sldId id="748" r:id="rId40"/>
    <p:sldId id="610" r:id="rId41"/>
    <p:sldId id="611" r:id="rId42"/>
    <p:sldId id="597" r:id="rId43"/>
    <p:sldId id="549" r:id="rId44"/>
    <p:sldId id="564" r:id="rId45"/>
    <p:sldId id="552" r:id="rId46"/>
    <p:sldId id="553" r:id="rId47"/>
    <p:sldId id="593" r:id="rId48"/>
    <p:sldId id="751" r:id="rId49"/>
    <p:sldId id="750" r:id="rId50"/>
    <p:sldId id="589" r:id="rId51"/>
    <p:sldId id="608" r:id="rId52"/>
    <p:sldId id="557" r:id="rId53"/>
    <p:sldId id="586" r:id="rId54"/>
    <p:sldId id="612" r:id="rId55"/>
    <p:sldId id="558" r:id="rId56"/>
    <p:sldId id="613" r:id="rId57"/>
    <p:sldId id="609" r:id="rId58"/>
    <p:sldId id="562" r:id="rId59"/>
    <p:sldId id="531" r:id="rId6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Грихина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66E"/>
    <a:srgbClr val="CE2E1A"/>
    <a:srgbClr val="FF4934"/>
    <a:srgbClr val="9AC2FF"/>
    <a:srgbClr val="FFFFFF"/>
    <a:srgbClr val="FFFF00"/>
    <a:srgbClr val="BDC3C0"/>
    <a:srgbClr val="1C36A4"/>
    <a:srgbClr val="D32B5F"/>
    <a:srgbClr val="E478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9306" autoAdjust="0"/>
  </p:normalViewPr>
  <p:slideViewPr>
    <p:cSldViewPr>
      <p:cViewPr>
        <p:scale>
          <a:sx n="85" d="100"/>
          <a:sy n="85" d="100"/>
        </p:scale>
        <p:origin x="-1002" y="-66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18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/>
            </a:lvl1pPr>
          </a:lstStyle>
          <a:p>
            <a:pPr>
              <a:defRPr/>
            </a:pPr>
            <a:fld id="{57DD0D90-6155-4204-8DC0-79721D667C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46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C0FDE74B-2A8B-4C5C-96AC-AD933B08575F}" type="slidenum">
              <a:rPr lang="ru-RU" b="0" smtClean="0"/>
              <a:pPr eaLnBrk="1" hangingPunct="1">
                <a:defRPr/>
              </a:pPr>
              <a:t>2</a:t>
            </a:fld>
            <a:endParaRPr lang="ru-RU" b="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4A274-61C0-4402-BB21-F28BCC3F1983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F58114-20AC-42EF-816B-093A2B52DBD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smtClean="0">
              <a:solidFill>
                <a:prstClr val="black"/>
              </a:solidFill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1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2138AC-42C7-4A9D-AB1D-0F9A23E431F4}" type="slidenum">
              <a:rPr lang="ru-RU" smtClean="0"/>
              <a:pPr>
                <a:defRPr/>
              </a:pPr>
              <a:t>46</a:t>
            </a:fld>
            <a:endParaRPr lang="ru-RU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  <a:cs typeface="Arial Unicode MS" charset="0"/>
              </a:defRPr>
            </a:lvl9pPr>
          </a:lstStyle>
          <a:p>
            <a:pPr eaLnBrk="1"/>
            <a:fld id="{C1988DD0-EBAF-48F0-AB08-D1EE1A3067AA}" type="slidenum">
              <a:rPr lang="en-US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49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922766-CB46-47ED-A2C3-8FAEDBA223B8}" type="slidenum">
              <a:rPr lang="ru-RU" b="0" smtClean="0"/>
              <a:pPr eaLnBrk="1" hangingPunct="1">
                <a:defRPr/>
              </a:pPr>
              <a:t>50</a:t>
            </a:fld>
            <a:endParaRPr lang="ru-RU" b="0" smtClean="0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89C701-4F76-43DF-A98C-EA72AD9534F5}" type="slidenum">
              <a:rPr lang="ru-RU" b="0" smtClean="0">
                <a:solidFill>
                  <a:srgbClr val="000000"/>
                </a:solidFill>
              </a:rPr>
              <a:pPr eaLnBrk="1" hangingPunct="1"/>
              <a:t>52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55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3B6E31-10A4-4187-9A67-67CB4C4F2B71}" type="slidenum">
              <a:rPr lang="ru-RU" smtClean="0"/>
              <a:pPr>
                <a:defRPr/>
              </a:pPr>
              <a:t>58</a:t>
            </a:fld>
            <a:endParaRPr lang="ru-RU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1567C-BE9F-4259-A84A-D4404B4D4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27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3AC6E-D0DE-4064-B53B-75017AF86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8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CF997-10C2-4D87-B71E-3CDFAF119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16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1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1423BE0-671C-4AB4-9C05-8D93CFADD744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3200652-5C7C-4B89-B8B7-63D94066D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33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BF93B6A-018A-4E7C-B9CA-726A0E68A6AC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104768-47E8-4762-A745-DF91E1EFCA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10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93CB181-DA97-4A87-91F7-A25D458A8152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EB151CE-4287-48EE-BF24-6C3C0F7DF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8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EA733DA-5209-4896-9CA5-7D19E01D92EB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EA44922-2072-43B9-995B-994D09B33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74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9257B7E-4A4E-43C1-A482-998483A01454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24CE498-17FF-434C-BF77-19D14CF56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70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F9F071E-91EA-4E8D-8E4D-5A2C643C4A58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29A18CE-0A9D-4BEF-A051-A7C04A2778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20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57D653-0A21-4D71-B1EA-73EA8FFC0EDF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D11268A-7BDB-44B8-BC3D-475F75B45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838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4D39C-DBF1-4726-A48B-1837CD8F2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61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24825DD-BA63-43E3-8B6B-DA725D99BF1B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DADE72-1319-424A-85E7-6EEF306E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977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021FE-E0AE-4A35-82A5-3412F3A0E0F9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300EA47-E656-43F8-9031-65DDB13F76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738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7A2B11-34DD-4A4C-A61B-D3293F80E01B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D763BBD-A982-4FB8-ADA2-4D301858B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996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E537198-E885-4C54-9111-AF26E934150F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EFC9BA8-1E70-4465-A469-D28BDFA9E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0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69021-B70F-424D-95FB-C3DBB58C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9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B9181-A95B-49B3-91FE-506E78F1B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159D8-ED62-420A-A7BD-900EF5727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0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83C1-98EF-4DB3-91A9-40D70522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8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37E0C-F20E-46AC-A451-C54B2994D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2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C8D59-34C9-493F-86E0-D818D27A5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4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FF7A-69D6-4213-9F27-C8A95A202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1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913E3B47-F62D-4BF2-96BF-078F88DA6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9AF4DE-E13A-49FE-B76D-756733ACD674}" type="datetimeFigureOut">
              <a:rPr lang="ru-RU"/>
              <a:pPr>
                <a:defRPr/>
              </a:pPr>
              <a:t>06.12.2012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5F96B8-7CFE-4157-A1A1-FF9C4F84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47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8.jp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0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5.jpe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c-bitrix.ru/~cdn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66.jpeg"/><Relationship Id="rId10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hyperlink" Target="http://www.gomez.com/pdfs/wp_why_web_performance_matters.pdf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openxmlformats.org/officeDocument/2006/relationships/image" Target="../media/image3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5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431" y="2057400"/>
            <a:ext cx="9155431" cy="2160240"/>
          </a:xfrm>
          <a:prstGeom prst="rect">
            <a:avLst/>
          </a:prstGeom>
          <a:solidFill>
            <a:srgbClr val="3260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384" y="2106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914400" y="5181600"/>
            <a:ext cx="7924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r>
              <a:rPr lang="ru-RU" sz="2800" dirty="0">
                <a:latin typeface="Calibri" pitchFamily="34" charset="0"/>
                <a:ea typeface="ＭＳ Ｐゴシック" pitchFamily="34" charset="-128"/>
              </a:rPr>
              <a:t>Ришат Юнусов, </a:t>
            </a:r>
          </a:p>
          <a:p>
            <a:pPr algn="r"/>
            <a:r>
              <a:rPr lang="ru-RU" sz="2800" dirty="0">
                <a:latin typeface="Calibri" pitchFamily="34" charset="0"/>
                <a:ea typeface="ＭＳ Ｐゴシック" pitchFamily="34" charset="-128"/>
              </a:rPr>
              <a:t>Руководитель коммерческого отдела</a:t>
            </a:r>
          </a:p>
          <a:p>
            <a:pPr algn="r"/>
            <a:r>
              <a:rPr lang="ru-RU" sz="2800" dirty="0">
                <a:latin typeface="Calibri" pitchFamily="34" charset="0"/>
                <a:ea typeface="ＭＳ Ｐゴシック" pitchFamily="34" charset="-128"/>
              </a:rPr>
              <a:t>Интернет-компания «Симай», г. Уфа</a:t>
            </a:r>
            <a:endParaRPr lang="en-US" sz="2800" dirty="0"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 bwMode="auto">
          <a:xfrm>
            <a:off x="152400" y="2514600"/>
            <a:ext cx="863498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r>
              <a:rPr lang="ru-RU" sz="36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«1С-Битрикс: Управление сайтом»: </a:t>
            </a:r>
            <a:endParaRPr lang="ru-RU" sz="3600" b="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36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платформа </a:t>
            </a:r>
            <a:r>
              <a:rPr lang="ru-RU" sz="36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для интернет-магазина</a:t>
            </a:r>
            <a:endParaRPr lang="ru-RU" sz="2800" b="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72835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0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2695" r="4328" b="68959"/>
          <a:stretch/>
        </p:blipFill>
        <p:spPr bwMode="auto">
          <a:xfrm>
            <a:off x="0" y="0"/>
            <a:ext cx="914438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648200" y="4800600"/>
            <a:ext cx="3657600" cy="1295400"/>
            <a:chOff x="2514600" y="48006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514600" y="4800600"/>
              <a:ext cx="5867400" cy="1371600"/>
            </a:xfrm>
            <a:prstGeom prst="wedgeRoundRectCallout">
              <a:avLst>
                <a:gd name="adj1" fmla="val -15471"/>
                <a:gd name="adj2" fmla="val -9594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514600" y="50292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Карточка товара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7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" t="31045" r="4278" b="40656"/>
          <a:stretch/>
        </p:blipFill>
        <p:spPr bwMode="auto">
          <a:xfrm>
            <a:off x="3448" y="-2094"/>
            <a:ext cx="914055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4724400" y="2057400"/>
            <a:ext cx="3733800" cy="1295400"/>
          </a:xfrm>
          <a:prstGeom prst="wedgeRoundRectCallout">
            <a:avLst>
              <a:gd name="adj1" fmla="val -41253"/>
              <a:gd name="adj2" fmla="val 1215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4876800" y="2286000"/>
            <a:ext cx="3505200" cy="84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200" b="0" dirty="0" smtClean="0">
                <a:solidFill>
                  <a:srgbClr val="000000"/>
                </a:solidFill>
                <a:latin typeface="Calibri"/>
                <a:cs typeface="Calibri"/>
              </a:rPr>
              <a:t>Рекомендуемые аксессуары</a:t>
            </a:r>
            <a:endParaRPr lang="ru-RU" sz="32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2837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5317"/>
          <a:stretch/>
        </p:blipFill>
        <p:spPr bwMode="auto">
          <a:xfrm>
            <a:off x="0" y="3400"/>
            <a:ext cx="9142858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057400" y="1371600"/>
            <a:ext cx="5867400" cy="1371600"/>
            <a:chOff x="2057400" y="13716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057400" y="1371600"/>
              <a:ext cx="5867400" cy="1371600"/>
            </a:xfrm>
            <a:prstGeom prst="wedgeRoundRectCallout">
              <a:avLst>
                <a:gd name="adj1" fmla="val -39476"/>
                <a:gd name="adj2" fmla="val 8175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057400" y="16002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Сравнение товаров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3" b="30638"/>
          <a:stretch/>
        </p:blipFill>
        <p:spPr bwMode="auto">
          <a:xfrm>
            <a:off x="6829" y="3760"/>
            <a:ext cx="9142858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 bwMode="auto">
          <a:xfrm>
            <a:off x="0" y="1981200"/>
            <a:ext cx="9144000" cy="2438400"/>
          </a:xfrm>
          <a:prstGeom prst="rect">
            <a:avLst/>
          </a:prstGeom>
          <a:solidFill>
            <a:schemeClr val="bg1">
              <a:alpha val="97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11146" y="2667000"/>
            <a:ext cx="6528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latin typeface="Calibri"/>
                <a:cs typeface="Calibri"/>
              </a:rPr>
              <a:t>Клиент быстро найдет нужный ему товар в вашем интернет-магазине. </a:t>
            </a:r>
            <a:endParaRPr lang="ru-RU" sz="3200" b="0" dirty="0">
              <a:latin typeface="Calibri"/>
              <a:cs typeface="Calibri"/>
            </a:endParaRPr>
          </a:p>
        </p:txBody>
      </p:sp>
      <p:pic>
        <p:nvPicPr>
          <p:cNvPr id="5" name="Изображение 4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b="43597"/>
          <a:stretch/>
        </p:blipFill>
        <p:spPr bwMode="auto">
          <a:xfrm>
            <a:off x="-4609" y="0"/>
            <a:ext cx="9148609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572000" y="2057400"/>
            <a:ext cx="2514600" cy="1066800"/>
            <a:chOff x="2438400" y="3581400"/>
            <a:chExt cx="5867400" cy="13716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51976"/>
                <a:gd name="adj2" fmla="val 121830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Корзина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7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Оформление заказа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93837"/>
            <a:ext cx="4572000" cy="4525963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Корзина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Быстрая регистрация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Автоматический расчет стоимости по региону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Два варианта: для физических и </a:t>
            </a:r>
            <a:r>
              <a:rPr lang="ru-RU" sz="2400" dirty="0" err="1" smtClean="0">
                <a:latin typeface="Calibri"/>
                <a:cs typeface="Calibri"/>
              </a:rPr>
              <a:t>юр.лиц</a:t>
            </a:r>
            <a:endParaRPr lang="ru-RU" sz="24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Выбор способов оплаты</a:t>
            </a:r>
          </a:p>
          <a:p>
            <a:pPr>
              <a:buSzPct val="60000"/>
            </a:pP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5257800"/>
            <a:ext cx="685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Удобный процесс оформления заказа убедит клиента купить именно в вашем магазине и вернуться.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1" name="Изображение 10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00" y="5181600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Снимок экрана 2012-09-18 в 17.04.1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50" y="1600200"/>
            <a:ext cx="4070050" cy="2590800"/>
          </a:xfrm>
          <a:prstGeom prst="rect">
            <a:avLst/>
          </a:prstGeom>
          <a:ln>
            <a:solidFill>
              <a:srgbClr val="F2F2F2"/>
            </a:solidFill>
          </a:ln>
          <a:effectLst>
            <a:reflection blurRad="6350" stA="50000" endA="300" endPos="16000" dist="38100" dir="5400000" sy="-100000" algn="bl" rotWithShape="0"/>
          </a:effectLst>
        </p:spPr>
      </p:pic>
      <p:pic>
        <p:nvPicPr>
          <p:cNvPr id="12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52400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" b="43608"/>
          <a:stretch/>
        </p:blipFill>
        <p:spPr bwMode="auto">
          <a:xfrm>
            <a:off x="1142" y="-36000"/>
            <a:ext cx="9142858" cy="69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971800" y="4343401"/>
            <a:ext cx="3873500" cy="1266092"/>
            <a:chOff x="1633839" y="3149600"/>
            <a:chExt cx="5985141" cy="914400"/>
          </a:xfrm>
        </p:grpSpPr>
        <p:sp>
          <p:nvSpPr>
            <p:cNvPr id="4" name="Скругленная прямоугольная выноска 3"/>
            <p:cNvSpPr/>
            <p:nvPr/>
          </p:nvSpPr>
          <p:spPr bwMode="auto">
            <a:xfrm>
              <a:off x="1633839" y="3149600"/>
              <a:ext cx="5867399" cy="914400"/>
            </a:xfrm>
            <a:prstGeom prst="wedgeRoundRectCallout">
              <a:avLst>
                <a:gd name="adj1" fmla="val -14579"/>
                <a:gd name="adj2" fmla="val -113374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ru-RU" smtClean="0">
                <a:solidFill>
                  <a:srgbClr val="000000"/>
                </a:solidFill>
              </a:endParaRPr>
            </a:p>
          </p:txBody>
        </p:sp>
        <p:sp>
          <p:nvSpPr>
            <p:cNvPr id="5" name="Заголовок 1"/>
            <p:cNvSpPr txBox="1">
              <a:spLocks/>
            </p:cNvSpPr>
            <p:nvPr/>
          </p:nvSpPr>
          <p:spPr bwMode="auto">
            <a:xfrm>
              <a:off x="1751579" y="3149600"/>
              <a:ext cx="5867401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Авторизация</a:t>
              </a:r>
            </a:p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на сайте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4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Личный кабинет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1000" y="1484748"/>
            <a:ext cx="5791200" cy="4525963"/>
          </a:xfrm>
        </p:spPr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Личный </a:t>
            </a:r>
            <a:r>
              <a:rPr lang="ru-RU" sz="2800" dirty="0" err="1" smtClean="0">
                <a:latin typeface="Calibri"/>
                <a:cs typeface="Calibri"/>
              </a:rPr>
              <a:t>профайл</a:t>
            </a:r>
            <a:endParaRPr lang="ru-RU" sz="2800" dirty="0" smtClean="0">
              <a:latin typeface="Calibri"/>
              <a:cs typeface="Calibri"/>
            </a:endParaRP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Список заказов со статусами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Отмена и повтор заказов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Уведомление об изменении статуса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Адреса для доставки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Виртуальный счет </a:t>
            </a:r>
          </a:p>
          <a:p>
            <a:pPr>
              <a:buSzPct val="60000"/>
            </a:pP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5562601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Удобный интерфейс для работы убедит клиента  вернуться к вам. 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11137380_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5400"/>
            <a:ext cx="3810000" cy="3821028"/>
          </a:xfrm>
          <a:prstGeom prst="rect">
            <a:avLst/>
          </a:prstGeom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12-09-18 в 17.1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2" y="2705775"/>
            <a:ext cx="8200478" cy="4076025"/>
          </a:xfrm>
          <a:prstGeom prst="rect">
            <a:avLst/>
          </a:prstGeom>
          <a:ln>
            <a:solidFill>
              <a:srgbClr val="F2F2F2"/>
            </a:solidFill>
          </a:ln>
          <a:effectLst/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Пример личного кабинета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1" name="Изображение 10" descr="Снимок экрана 2012-09-18 в 16.10.36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85" b="97351" l="1993" r="983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55"/>
          <a:stretch/>
        </p:blipFill>
        <p:spPr>
          <a:xfrm>
            <a:off x="304800" y="1371600"/>
            <a:ext cx="796652" cy="761292"/>
          </a:xfrm>
          <a:prstGeom prst="rect">
            <a:avLst/>
          </a:prstGeom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1180719" y="1295400"/>
            <a:ext cx="8001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В личном кабинете в магазине </a:t>
            </a:r>
            <a:r>
              <a:rPr lang="en-US" sz="2400" b="0" dirty="0" err="1" smtClean="0">
                <a:latin typeface="Calibri"/>
                <a:cs typeface="Calibri"/>
              </a:rPr>
              <a:t>svyaznoy.ru</a:t>
            </a:r>
            <a:r>
              <a:rPr lang="en-US" sz="2400" b="0" dirty="0" smtClean="0">
                <a:latin typeface="Calibri"/>
                <a:cs typeface="Calibri"/>
              </a:rPr>
              <a:t> </a:t>
            </a:r>
            <a:r>
              <a:rPr lang="ru-RU" sz="2400" b="0" dirty="0" smtClean="0">
                <a:latin typeface="Calibri"/>
                <a:cs typeface="Calibri"/>
              </a:rPr>
              <a:t>есть «список желаний», который можно отправить другу.</a:t>
            </a:r>
            <a:r>
              <a:rPr lang="ru-RU" sz="2400" b="0" dirty="0" smtClean="0">
                <a:latin typeface="Calibri"/>
                <a:cs typeface="Calibri"/>
                <a:sym typeface="Wingdings"/>
              </a:rPr>
              <a:t> Мечты, ведь, должны сбываться </a:t>
            </a:r>
            <a:r>
              <a:rPr lang="ru-RU" sz="2400" b="0" dirty="0" smtClean="0">
                <a:latin typeface="Calibri"/>
                <a:cs typeface="Calibri"/>
              </a:rPr>
              <a:t> 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0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6477000"/>
            <a:ext cx="1066800" cy="278130"/>
          </a:xfrm>
          <a:prstGeom prst="rect">
            <a:avLst/>
          </a:prstGeom>
          <a:effectLst>
            <a:reflection blurRad="6350" stA="43000" endA="300" endPos="15000" dir="5400000" sy="-100000" algn="bl" rotWithShape="0"/>
          </a:effectLst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Мобильный магазин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3810000" y="1600200"/>
            <a:ext cx="533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Ваши клиенты смогут </a:t>
            </a:r>
            <a:r>
              <a:rPr lang="ru-RU" sz="2800" b="0" dirty="0">
                <a:latin typeface="Calibri"/>
                <a:cs typeface="Calibri"/>
              </a:rPr>
              <a:t>выбрать товары в каталоге и оформить заказ со своих мобильных устройств</a:t>
            </a:r>
            <a:r>
              <a:rPr lang="ru-RU" sz="2800" b="0" dirty="0" smtClean="0"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ru-RU" sz="2800" b="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ru-RU" sz="2800" b="0" dirty="0" smtClean="0">
                <a:latin typeface="Calibri"/>
                <a:cs typeface="Calibri"/>
              </a:rPr>
              <a:t>Работает на </a:t>
            </a:r>
            <a:r>
              <a:rPr lang="ru-RU" sz="2800" b="0" dirty="0" err="1">
                <a:latin typeface="Calibri"/>
                <a:cs typeface="Calibri"/>
              </a:rPr>
              <a:t>iPhone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>
                <a:latin typeface="Calibri"/>
                <a:cs typeface="Calibri"/>
              </a:rPr>
              <a:t>iPad</a:t>
            </a:r>
            <a:r>
              <a:rPr lang="ru-RU" sz="2800" b="0" dirty="0">
                <a:latin typeface="Calibri"/>
                <a:cs typeface="Calibri"/>
              </a:rPr>
              <a:t>, </a:t>
            </a:r>
            <a:r>
              <a:rPr lang="ru-RU" sz="2800" b="0" dirty="0" err="1">
                <a:latin typeface="Calibri"/>
                <a:cs typeface="Calibri"/>
              </a:rPr>
              <a:t>Android</a:t>
            </a:r>
            <a:r>
              <a:rPr lang="ru-RU" sz="2800" b="0" dirty="0">
                <a:latin typeface="Calibri"/>
                <a:cs typeface="Calibri"/>
              </a:rPr>
              <a:t> и </a:t>
            </a:r>
            <a:r>
              <a:rPr lang="ru-RU" sz="2800" b="0" dirty="0" err="1" smtClean="0">
                <a:latin typeface="Calibri"/>
                <a:cs typeface="Calibri"/>
              </a:rPr>
              <a:t>BlackBerry</a:t>
            </a:r>
            <a:r>
              <a:rPr lang="ru-RU" sz="2800" b="0" dirty="0" smtClean="0">
                <a:latin typeface="Calibri"/>
                <a:cs typeface="Calibri"/>
              </a:rPr>
              <a:t>.</a:t>
            </a:r>
            <a:endParaRPr lang="ru-RU" sz="2800" b="0" dirty="0">
              <a:latin typeface="Calibri"/>
              <a:cs typeface="Calibri"/>
            </a:endParaRPr>
          </a:p>
        </p:txBody>
      </p:sp>
      <p:pic>
        <p:nvPicPr>
          <p:cNvPr id="11" name="Picture 8" descr="C:\Users\Natalia\Pictures\screens\bitrixmobile\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60258"/>
            <a:ext cx="3348844" cy="536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12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8823737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566061" y="-11875"/>
            <a:ext cx="4588824" cy="6875813"/>
          </a:xfrm>
          <a:prstGeom prst="rect">
            <a:avLst/>
          </a:prstGeom>
          <a:solidFill>
            <a:srgbClr val="FFFFFF">
              <a:alpha val="94118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92195" y="289463"/>
            <a:ext cx="4151804" cy="642937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Сайт -</a:t>
            </a:r>
            <a:r>
              <a:rPr lang="en-US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это часть бизнеса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5029200" y="2057400"/>
            <a:ext cx="3838575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3200" dirty="0" smtClean="0">
                <a:latin typeface="Calibri" pitchFamily="34" charset="0"/>
                <a:cs typeface="Calibri" pitchFamily="34" charset="0"/>
              </a:rPr>
              <a:t>Безопасность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 Управление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Коммуникации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Web 2.0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Мобильность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CMS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Интернет-магазин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Социальная сеть </a:t>
            </a:r>
            <a:r>
              <a:rPr lang="ru-RU" sz="2000" b="0" dirty="0" err="1" smtClean="0">
                <a:latin typeface="Calibri" pitchFamily="34" charset="0"/>
                <a:cs typeface="Calibri" pitchFamily="34" charset="0"/>
              </a:rPr>
              <a:t>Многосайтовость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Производительность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Поиск </a:t>
            </a:r>
            <a:r>
              <a:rPr lang="ru-RU" sz="2800" b="0" dirty="0" smtClean="0">
                <a:latin typeface="Calibri" pitchFamily="34" charset="0"/>
                <a:cs typeface="Calibri" pitchFamily="34" charset="0"/>
              </a:rPr>
              <a:t>Веб-кластер</a:t>
            </a:r>
            <a:r>
              <a:rPr lang="ru-RU" sz="3200" b="0" dirty="0" smtClean="0">
                <a:latin typeface="Calibri" pitchFamily="34" charset="0"/>
                <a:cs typeface="Calibri" pitchFamily="34" charset="0"/>
              </a:rPr>
              <a:t> Интеграция с 1С</a:t>
            </a:r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4566061" y="990600"/>
            <a:ext cx="4301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000" b="0" dirty="0">
                <a:latin typeface="Calibri" pitchFamily="34" charset="0"/>
                <a:cs typeface="Calibri" pitchFamily="34" charset="0"/>
              </a:rPr>
              <a:t>Управляйте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algn="r" eaLnBrk="1" hangingPunct="1"/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быстро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, просто и эффективно</a:t>
            </a:r>
            <a:r>
              <a:rPr lang="ru-RU" sz="1800" b="0" dirty="0"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11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565" y="489154"/>
            <a:ext cx="26263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1174" y="3440653"/>
            <a:ext cx="6732000" cy="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82022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611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1"/>
          <p:cNvSpPr>
            <a:spLocks noGrp="1"/>
          </p:cNvSpPr>
          <p:nvPr>
            <p:ph idx="1"/>
          </p:nvPr>
        </p:nvSpPr>
        <p:spPr>
          <a:xfrm>
            <a:off x="0" y="2743200"/>
            <a:ext cx="87630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>
                <a:latin typeface="Calibri" pitchFamily="34" charset="0"/>
                <a:cs typeface="Calibri" pitchFamily="34" charset="0"/>
              </a:rPr>
              <a:t>Как </a:t>
            </a:r>
            <a:r>
              <a:rPr lang="ru-RU" sz="4800" dirty="0" smtClean="0">
                <a:latin typeface="Calibri" pitchFamily="34" charset="0"/>
                <a:cs typeface="Calibri" pitchFamily="34" charset="0"/>
              </a:rPr>
              <a:t>вы будете работать с интернет-магазином?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2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-254" y="0"/>
            <a:ext cx="91439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Интеграция с «1С»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5000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1" dirty="0" smtClean="0">
                <a:latin typeface="Calibri"/>
                <a:cs typeface="Calibri"/>
              </a:rPr>
              <a:t>Подключите магазин к «1С» и обновляйте данные автоматически.</a:t>
            </a:r>
            <a:endParaRPr lang="ru-RU" sz="20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906" y="5562601"/>
            <a:ext cx="1197494" cy="1066799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1393463"/>
            <a:ext cx="8497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600" dirty="0" smtClean="0">
                <a:latin typeface="Calibri"/>
                <a:cs typeface="Calibri"/>
              </a:rPr>
              <a:t>«</a:t>
            </a:r>
            <a:r>
              <a:rPr lang="ru-RU" sz="1800" dirty="0" smtClean="0">
                <a:latin typeface="Calibri"/>
                <a:cs typeface="Calibri"/>
              </a:rPr>
              <a:t>1С:Предприятие 8.2»</a:t>
            </a:r>
            <a:r>
              <a:rPr lang="ru-RU" sz="1800" b="0" dirty="0" smtClean="0">
                <a:latin typeface="Calibri"/>
                <a:cs typeface="Calibri"/>
              </a:rPr>
              <a:t> и </a:t>
            </a:r>
            <a:r>
              <a:rPr lang="ru-RU" sz="1800" dirty="0" smtClean="0">
                <a:latin typeface="Calibri"/>
                <a:cs typeface="Calibri"/>
              </a:rPr>
              <a:t>«1С-Битрикс: Управление сайтом»</a:t>
            </a:r>
            <a:r>
              <a:rPr lang="ru-RU" sz="1800" b="0" dirty="0" smtClean="0">
                <a:latin typeface="Calibri"/>
                <a:cs typeface="Calibri"/>
              </a:rPr>
              <a:t> редакции «Малый бизнес», «Бизнес» и «Бизнес веб-кластер» полностью интегрированы на уровне обмена данными.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57200" y="2423279"/>
            <a:ext cx="44831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1800" dirty="0" smtClean="0">
                <a:latin typeface="Calibri"/>
                <a:cs typeface="Calibri"/>
              </a:rPr>
              <a:t>Решаемые бизнес-задачи:</a:t>
            </a:r>
          </a:p>
          <a:p>
            <a:pPr eaLnBrk="1" hangingPunct="1"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I.</a:t>
            </a:r>
            <a:r>
              <a:rPr lang="ru-RU" sz="1800" dirty="0" smtClean="0">
                <a:latin typeface="Calibri"/>
                <a:cs typeface="Calibri"/>
              </a:rPr>
              <a:t> </a:t>
            </a:r>
            <a:r>
              <a:rPr lang="ru-RU" sz="1800" dirty="0">
                <a:latin typeface="Calibri"/>
                <a:cs typeface="Calibri"/>
              </a:rPr>
              <a:t>Обмен данными по товарам:</a:t>
            </a: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прайс-листа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каталога товаров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en-US" sz="1800" b="0" dirty="0" smtClean="0">
                <a:latin typeface="Calibri"/>
                <a:cs typeface="Calibri"/>
              </a:rPr>
              <a:t> </a:t>
            </a:r>
            <a:r>
              <a:rPr lang="ru-RU" sz="1800" b="0" dirty="0" smtClean="0">
                <a:latin typeface="Calibri"/>
                <a:cs typeface="Calibri"/>
              </a:rPr>
              <a:t>цен (розничных, оптовых, дилерских)</a:t>
            </a:r>
          </a:p>
          <a:p>
            <a:pPr eaLnBrk="1" hangingPunct="1">
              <a:buSzPct val="70000"/>
              <a:buFontTx/>
              <a:buChar char="•"/>
              <a:defRPr/>
            </a:pPr>
            <a:r>
              <a:rPr lang="ru-RU" sz="1800" b="0" dirty="0" smtClean="0">
                <a:latin typeface="Calibri"/>
                <a:cs typeface="Calibri"/>
              </a:rPr>
              <a:t> остатков на складе</a:t>
            </a:r>
          </a:p>
          <a:p>
            <a:pPr eaLnBrk="1" hangingPunct="1">
              <a:buFontTx/>
              <a:buChar char="•"/>
              <a:defRPr/>
            </a:pPr>
            <a:endParaRPr lang="ru-RU" sz="180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en-US" sz="1800" dirty="0" smtClean="0">
                <a:latin typeface="Calibri"/>
                <a:cs typeface="Calibri"/>
              </a:rPr>
              <a:t>II.</a:t>
            </a:r>
            <a:r>
              <a:rPr lang="ru-RU" sz="1800" dirty="0" smtClean="0">
                <a:latin typeface="Calibri"/>
                <a:cs typeface="Calibri"/>
              </a:rPr>
              <a:t> Прием и обработка заказов</a:t>
            </a:r>
            <a:endParaRPr lang="ru-RU" sz="18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1800" b="0" dirty="0" smtClean="0">
                <a:latin typeface="Calibri"/>
                <a:cs typeface="Calibri"/>
              </a:rPr>
              <a:t>Поддерживаются различные бизнес-модели.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4648200" y="2574059"/>
            <a:ext cx="4303588" cy="2531341"/>
            <a:chOff x="4953000" y="2438400"/>
            <a:chExt cx="4074988" cy="230274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414" y="3111567"/>
              <a:ext cx="1629574" cy="1629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Рисунок 9" descr="new-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786853" y="2912334"/>
              <a:ext cx="550863" cy="39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0" descr="new-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7674">
              <a:off x="6644358" y="3876483"/>
              <a:ext cx="552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Изображение 17" descr="box-bus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2438400"/>
              <a:ext cx="1752600" cy="1862429"/>
            </a:xfrm>
            <a:prstGeom prst="rect">
              <a:avLst/>
            </a:prstGeom>
          </p:spPr>
        </p:pic>
      </p:grpSp>
      <p:pic>
        <p:nvPicPr>
          <p:cNvPr id="1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платежных систем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Квитанция сбербанка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Безналичный расчет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Электронные деньги</a:t>
            </a:r>
          </a:p>
          <a:p>
            <a:pPr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Банковские карточки</a:t>
            </a:r>
            <a:endParaRPr lang="ru-RU" sz="2800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4944070"/>
            <a:ext cx="7239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 «1С-Битрикс» уже встроены популярные платежные системы. Вам остается только выбрать и подключить нужные.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876800"/>
            <a:ext cx="1197494" cy="1066799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200" y="1447800"/>
            <a:ext cx="1701800" cy="17018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7"/>
          <a:srcRect t="29690" b="28514"/>
          <a:stretch/>
        </p:blipFill>
        <p:spPr>
          <a:xfrm>
            <a:off x="5765800" y="3301258"/>
            <a:ext cx="2895600" cy="584942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8"/>
          <a:srcRect l="11151" t="27337" r="4669" b="32598"/>
          <a:stretch/>
        </p:blipFill>
        <p:spPr>
          <a:xfrm>
            <a:off x="4927600" y="1524000"/>
            <a:ext cx="1879529" cy="894551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9"/>
          <a:srcRect l="12160" t="40468" r="11740" b="40678"/>
          <a:stretch/>
        </p:blipFill>
        <p:spPr>
          <a:xfrm>
            <a:off x="4851400" y="2438400"/>
            <a:ext cx="2286000" cy="566376"/>
          </a:xfrm>
          <a:prstGeom prst="rect">
            <a:avLst/>
          </a:prstGeom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Выбор службы доставки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569804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Расчет стоимости доставки выполняется автоматически.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486401"/>
            <a:ext cx="1197494" cy="1066799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15148" y="3668712"/>
            <a:ext cx="84201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2000" b="0" dirty="0" smtClean="0">
                <a:latin typeface="Calibri"/>
                <a:cs typeface="Calibri"/>
              </a:rPr>
              <a:t>В продукте реализованы </a:t>
            </a:r>
            <a:r>
              <a:rPr lang="ru-RU" sz="2000" dirty="0" smtClean="0">
                <a:latin typeface="Calibri"/>
                <a:cs typeface="Calibri"/>
              </a:rPr>
              <a:t>автоматические обработчики служб доставки</a:t>
            </a:r>
            <a:r>
              <a:rPr lang="ru-RU" sz="2000" b="0" dirty="0" smtClean="0">
                <a:latin typeface="Calibri"/>
                <a:cs typeface="Calibri"/>
              </a:rPr>
              <a:t> с поддержкой ряда действующих в России служб (UPS, СПСР, Почта России). </a:t>
            </a:r>
          </a:p>
          <a:p>
            <a:pPr eaLnBrk="1" hangingPunct="1">
              <a:defRPr/>
            </a:pPr>
            <a:endParaRPr lang="ru-RU" sz="1400" b="0" dirty="0" smtClean="0">
              <a:latin typeface="Calibri"/>
              <a:cs typeface="Calibri"/>
            </a:endParaRPr>
          </a:p>
          <a:p>
            <a:pPr eaLnBrk="1" hangingPunct="1">
              <a:defRPr/>
            </a:pPr>
            <a:r>
              <a:rPr lang="ru-RU" sz="2000" dirty="0" smtClean="0">
                <a:latin typeface="Calibri"/>
                <a:cs typeface="Calibri"/>
              </a:rPr>
              <a:t>Стоимость доставки рассчитывается автоматически</a:t>
            </a:r>
            <a:r>
              <a:rPr lang="ru-RU" sz="2000" b="0" dirty="0" smtClean="0">
                <a:latin typeface="Calibri"/>
                <a:cs typeface="Calibri"/>
              </a:rPr>
              <a:t> по установленному этими службами тарифному плану. </a:t>
            </a:r>
          </a:p>
        </p:txBody>
      </p:sp>
      <p:pic>
        <p:nvPicPr>
          <p:cNvPr id="12" name="Picture 4" descr="ups_pri_3pro_m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05000"/>
            <a:ext cx="1152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LOGO-R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100" y="2133600"/>
            <a:ext cx="1733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logo-sps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13716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4580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8922013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279" y="1193125"/>
            <a:ext cx="3775721" cy="5638800"/>
          </a:xfrm>
          <a:prstGeom prst="rect">
            <a:avLst/>
          </a:prstGeom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0700" y="222921"/>
            <a:ext cx="5575300" cy="838200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Интерфейс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Прямоугольник 9"/>
          <p:cNvSpPr>
            <a:spLocks noChangeArrowheads="1"/>
          </p:cNvSpPr>
          <p:nvPr/>
        </p:nvSpPr>
        <p:spPr bwMode="auto">
          <a:xfrm>
            <a:off x="419100" y="1371600"/>
            <a:ext cx="4762500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0" dirty="0">
                <a:latin typeface="Calibri" pitchFamily="34" charset="0"/>
                <a:cs typeface="Calibri" pitchFamily="34" charset="0"/>
              </a:rPr>
              <a:t>«Эрмитаж» - это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интерфейс, который </a:t>
            </a:r>
            <a:r>
              <a:rPr lang="ru-RU" sz="2400" b="0" dirty="0">
                <a:latin typeface="Calibri" pitchFamily="34" charset="0"/>
                <a:cs typeface="Calibri" pitchFamily="34" charset="0"/>
              </a:rPr>
              <a:t>позволяет легко и просто управлять </a:t>
            </a:r>
            <a:r>
              <a:rPr lang="ru-RU" sz="2400" b="0" dirty="0" smtClean="0">
                <a:latin typeface="Calibri" pitchFamily="34" charset="0"/>
                <a:cs typeface="Calibri" pitchFamily="34" charset="0"/>
              </a:rPr>
              <a:t>сайтом: 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упрощает освоение системы управления сайтом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снижает долю ошибочных действий пользователей и затраты на их обучение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экономит время при внесении любых изменений на сайт</a:t>
            </a:r>
            <a:endParaRPr lang="ru-RU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atalia\Desktop\Для презентаций\stickers-bullet\arr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5375"/>
            <a:ext cx="266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43" y="429103"/>
            <a:ext cx="2127696" cy="505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47800" y="5562600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/>
              <a:t>Понятное управление магазином сократит время на обучение ваших менеджеров и дальнейшую работу</a:t>
            </a:r>
            <a:endParaRPr lang="ru-RU" sz="1800" b="0" i="1" dirty="0"/>
          </a:p>
        </p:txBody>
      </p:sp>
      <p:pic>
        <p:nvPicPr>
          <p:cNvPr id="14" name="Изображение 13" descr="11263319_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24" y="5486400"/>
            <a:ext cx="1197494" cy="1066799"/>
          </a:xfrm>
          <a:prstGeom prst="rect">
            <a:avLst/>
          </a:prstGeom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606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12-11-12 в 19.23.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78"/>
          <a:stretch/>
        </p:blipFill>
        <p:spPr>
          <a:xfrm>
            <a:off x="0" y="5105400"/>
            <a:ext cx="9144000" cy="1752600"/>
          </a:xfrm>
          <a:prstGeom prst="rect">
            <a:avLst/>
          </a:prstGeom>
        </p:spPr>
      </p:pic>
      <p:pic>
        <p:nvPicPr>
          <p:cNvPr id="4" name="Изображение 2" descr="08_public_ed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1" descr="01_autoris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r="12519" b="15625"/>
          <a:stretch/>
        </p:blipFill>
        <p:spPr>
          <a:xfrm>
            <a:off x="-1" y="-3412"/>
            <a:ext cx="9144001" cy="6861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0" y="1981200"/>
            <a:ext cx="9144000" cy="2667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1146" y="2590800"/>
            <a:ext cx="6528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dirty="0" smtClean="0">
                <a:latin typeface="Calibri"/>
                <a:cs typeface="Calibri"/>
              </a:rPr>
              <a:t>В административной части - вся информация о действиях ваших клиентов на сайте. </a:t>
            </a:r>
            <a:endParaRPr lang="ru-RU" sz="3200" b="0" dirty="0">
              <a:latin typeface="Calibri"/>
              <a:cs typeface="Calibri"/>
            </a:endParaRPr>
          </a:p>
        </p:txBody>
      </p:sp>
      <p:pic>
        <p:nvPicPr>
          <p:cNvPr id="8" name="Изображение 7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90800"/>
            <a:ext cx="1197494" cy="106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80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2"/>
          <a:stretch/>
        </p:blipFill>
        <p:spPr bwMode="auto">
          <a:xfrm>
            <a:off x="0" y="4592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Заказы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479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3" b="-48491"/>
          <a:stretch/>
        </p:blipFill>
        <p:spPr bwMode="auto">
          <a:xfrm>
            <a:off x="-2" y="-2160"/>
            <a:ext cx="9144001" cy="140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558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836229"/>
            <a:ext cx="2971800" cy="762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000" dirty="0" smtClean="0">
                <a:latin typeface="Calibri"/>
                <a:cs typeface="Calibri"/>
              </a:rPr>
              <a:t>Интернет-магазин… это сложные технологии, программирование, непонятные термины… </a:t>
            </a:r>
            <a:endParaRPr lang="ru-RU" sz="20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0" dirty="0" smtClean="0">
                <a:latin typeface="Calibri"/>
                <a:cs typeface="Calibri"/>
              </a:rPr>
              <a:t>У меня нет времени в этом разбираться! </a:t>
            </a:r>
            <a:endParaRPr lang="ru-RU" sz="2400" b="0" dirty="0">
              <a:latin typeface="Calibri"/>
              <a:cs typeface="Calibri"/>
            </a:endParaRPr>
          </a:p>
        </p:txBody>
      </p:sp>
      <p:pic>
        <p:nvPicPr>
          <p:cNvPr id="11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72"/>
          <a:stretch/>
        </p:blipFill>
        <p:spPr bwMode="auto">
          <a:xfrm>
            <a:off x="0" y="-3497"/>
            <a:ext cx="91440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13761"/>
              <a:gd name="adj2" fmla="val 7625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Профиль клиента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6" b="-50866"/>
          <a:stretch/>
        </p:blipFill>
        <p:spPr bwMode="auto">
          <a:xfrm>
            <a:off x="-11373" y="0"/>
            <a:ext cx="9144000" cy="1350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 bwMode="auto">
          <a:xfrm>
            <a:off x="2971800" y="609600"/>
            <a:ext cx="5867400" cy="1371600"/>
          </a:xfrm>
          <a:prstGeom prst="wedgeRoundRectCallout">
            <a:avLst>
              <a:gd name="adj1" fmla="val -1546"/>
              <a:gd name="adj2" fmla="val 94588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971800" y="838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Последние заказы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523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я\Desktop\IMG_02112012_12405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8662" r="3549" b="962"/>
          <a:stretch/>
        </p:blipFill>
        <p:spPr bwMode="auto">
          <a:xfrm>
            <a:off x="0" y="421192"/>
            <a:ext cx="9143999" cy="594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838200"/>
            <a:ext cx="5867400" cy="1371600"/>
          </a:xfrm>
          <a:prstGeom prst="wedgeRoundRectCallout">
            <a:avLst>
              <a:gd name="adj1" fmla="val -4761"/>
              <a:gd name="adj2" fmla="val 72585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057400" y="10668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Какие товары просматривал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5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" y="443552"/>
            <a:ext cx="9141729" cy="596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ая прямоугольная выноска 2"/>
          <p:cNvSpPr/>
          <p:nvPr/>
        </p:nvSpPr>
        <p:spPr bwMode="auto">
          <a:xfrm>
            <a:off x="2057400" y="1371600"/>
            <a:ext cx="5867400" cy="1371600"/>
          </a:xfrm>
          <a:prstGeom prst="wedgeRoundRectCallout">
            <a:avLst>
              <a:gd name="adj1" fmla="val -39476"/>
              <a:gd name="adj2" fmla="val 81753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057400" y="1600200"/>
            <a:ext cx="5867400" cy="8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0" dirty="0" smtClean="0">
                <a:solidFill>
                  <a:srgbClr val="000000"/>
                </a:solidFill>
                <a:latin typeface="Calibri"/>
                <a:cs typeface="Calibri"/>
              </a:rPr>
              <a:t>«Брошенные корзины»</a:t>
            </a:r>
            <a:endParaRPr lang="ru-RU" sz="3600" b="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Обработка заказов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600201"/>
            <a:ext cx="4267200" cy="4316776"/>
          </a:xfrm>
        </p:spPr>
        <p:txBody>
          <a:bodyPr/>
          <a:lstStyle/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Список заказов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Управление статусами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Уведомления</a:t>
            </a:r>
          </a:p>
          <a:p>
            <a:pPr>
              <a:buSzPct val="80000"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Автоматическая смена статуса </a:t>
            </a:r>
            <a:endParaRPr lang="ru-RU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1234" y="5742478"/>
            <a:ext cx="518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 pitchFamily="34" charset="0"/>
                <a:cs typeface="Calibri" pitchFamily="34" charset="0"/>
              </a:rPr>
              <a:t>Управлять заказами – понятно и удобно</a:t>
            </a:r>
            <a:endParaRPr lang="ru-RU" sz="22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1"/>
            <a:ext cx="1197494" cy="1066799"/>
          </a:xfrm>
          <a:prstGeom prst="rect">
            <a:avLst/>
          </a:prstGeom>
        </p:spPr>
      </p:pic>
      <p:pic>
        <p:nvPicPr>
          <p:cNvPr id="3" name="Изображение 2" descr="ведение заказа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91"/>
          <a:stretch/>
        </p:blipFill>
        <p:spPr>
          <a:xfrm>
            <a:off x="4572000" y="1295400"/>
            <a:ext cx="4408642" cy="4114800"/>
          </a:xfrm>
          <a:prstGeom prst="foldedCorner">
            <a:avLst/>
          </a:prstGeom>
        </p:spPr>
      </p:pic>
      <p:pic>
        <p:nvPicPr>
          <p:cNvPr id="11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Статистика по заказам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31406" y="1478507"/>
            <a:ext cx="4369193" cy="370309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отчет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количество и соотношение оплаченных, отмененных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количества заказов; 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динамика по сумме заказов;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продаваемые товары;</a:t>
            </a:r>
          </a:p>
          <a:p>
            <a:pPr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ct val="60000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наиболее прибыльные товары.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15230" y="5276672"/>
            <a:ext cx="36377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Следите за эффективностью работы магазина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4098" name="Picture 2" descr="http://www.1c-bitrix.ru/images/solutions/shop/graphik_orders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6" t="23805" r="3886"/>
          <a:stretch/>
        </p:blipFill>
        <p:spPr bwMode="auto">
          <a:xfrm>
            <a:off x="4953000" y="1371600"/>
            <a:ext cx="4010912" cy="49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8" y="5175322"/>
            <a:ext cx="1197494" cy="1066799"/>
          </a:xfrm>
          <a:prstGeom prst="rect">
            <a:avLst/>
          </a:prstGeom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latin typeface="Calibri"/>
                <a:ea typeface="Verdana" pitchFamily="34" charset="0"/>
                <a:cs typeface="Calibri"/>
              </a:rPr>
              <a:t>Управление скидками</a:t>
            </a:r>
            <a:endParaRPr lang="en-US" sz="3200" b="1" dirty="0">
              <a:latin typeface="Calibri"/>
              <a:cs typeface="Calibri"/>
            </a:endParaRPr>
          </a:p>
        </p:txBody>
      </p:sp>
      <p:pic>
        <p:nvPicPr>
          <p:cNvPr id="9" name="Изображение 1" descr="12672195_m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 b="8787"/>
          <a:stretch/>
        </p:blipFill>
        <p:spPr>
          <a:xfrm>
            <a:off x="4606002" y="1628800"/>
            <a:ext cx="4474635" cy="434648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4656" y="1473302"/>
            <a:ext cx="4572000" cy="462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90000"/>
              </a:lnSpc>
              <a:spcBef>
                <a:spcPts val="1176"/>
              </a:spcBef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Новый интерфейс</a:t>
            </a:r>
          </a:p>
          <a:p>
            <a:pPr marL="342900" lvl="0" indent="-342900">
              <a:lnSpc>
                <a:spcPct val="90000"/>
              </a:lnSpc>
              <a:spcBef>
                <a:spcPts val="1176"/>
              </a:spcBef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Расширенные возможности по настройке действия скидки </a:t>
            </a:r>
            <a:endParaRPr lang="ru-RU" sz="2400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SzPct val="60000"/>
            </a:pPr>
            <a:endParaRPr lang="ru-RU" sz="1400" i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SzPct val="60000"/>
            </a:pPr>
            <a:r>
              <a:rPr lang="ru-RU" sz="1400" i="1" dirty="0" smtClean="0">
                <a:solidFill>
                  <a:prstClr val="black"/>
                </a:solidFill>
                <a:latin typeface="Calibri"/>
                <a:cs typeface="Calibri"/>
              </a:rPr>
              <a:t>Например</a:t>
            </a: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, скидка действует на все </a:t>
            </a:r>
            <a:r>
              <a:rPr lang="ru-RU" sz="1400" b="1" i="1" dirty="0">
                <a:solidFill>
                  <a:prstClr val="black"/>
                </a:solidFill>
                <a:latin typeface="Calibri"/>
                <a:cs typeface="Calibri"/>
              </a:rPr>
              <a:t>телевизоры</a:t>
            </a: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 стоимостью выше 100 </a:t>
            </a:r>
            <a:r>
              <a:rPr lang="ru-RU" sz="1400" i="1" dirty="0" err="1">
                <a:solidFill>
                  <a:prstClr val="black"/>
                </a:solidFill>
                <a:latin typeface="Calibri"/>
                <a:cs typeface="Calibri"/>
              </a:rPr>
              <a:t>тыс.руб</a:t>
            </a: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. красного цвета 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Calibri"/>
              </a:rPr>
              <a:t>Samsung </a:t>
            </a: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1400" i="1" dirty="0">
                <a:solidFill>
                  <a:prstClr val="black"/>
                </a:solidFill>
                <a:latin typeface="Calibri"/>
                <a:cs typeface="Calibri"/>
              </a:rPr>
              <a:t>LG</a:t>
            </a: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.</a:t>
            </a:r>
          </a:p>
          <a:p>
            <a:pPr lvl="0">
              <a:lnSpc>
                <a:spcPct val="90000"/>
              </a:lnSpc>
              <a:spcAft>
                <a:spcPts val="600"/>
              </a:spcAft>
              <a:buSzPct val="60000"/>
            </a:pPr>
            <a:endParaRPr lang="ru-RU" sz="500" i="1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Calibri"/>
                <a:cs typeface="Calibri"/>
              </a:rPr>
              <a:t>Гибкий сценарий взаимодействия скидок между 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собой</a:t>
            </a:r>
          </a:p>
          <a:p>
            <a:pPr marL="342900" lvl="0" indent="-342900">
              <a:lnSpc>
                <a:spcPct val="90000"/>
              </a:lnSpc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lvl="0">
              <a:lnSpc>
                <a:spcPct val="90000"/>
              </a:lnSpc>
              <a:spcAft>
                <a:spcPts val="600"/>
              </a:spcAft>
              <a:buSzPct val="60000"/>
            </a:pPr>
            <a:r>
              <a:rPr lang="ru-RU" sz="1400" i="1" dirty="0">
                <a:solidFill>
                  <a:prstClr val="black"/>
                </a:solidFill>
                <a:latin typeface="Calibri"/>
                <a:cs typeface="Calibri"/>
              </a:rPr>
              <a:t>Применение разных скидок, которые действуют в один период, определяется на основе приоритетов.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85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76200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60000"/>
            </a:pPr>
            <a:r>
              <a:rPr lang="ru-RU" sz="3200" b="1" dirty="0">
                <a:latin typeface="Calibri"/>
                <a:cs typeface="Calibri"/>
              </a:rPr>
              <a:t>Конструктор </a:t>
            </a:r>
            <a:r>
              <a:rPr lang="ru-RU" sz="3200" b="1" dirty="0" smtClean="0">
                <a:latin typeface="Calibri"/>
                <a:cs typeface="Calibri"/>
              </a:rPr>
              <a:t>отчетов</a:t>
            </a:r>
            <a:endParaRPr lang="ru-RU" sz="3200" b="1" dirty="0">
              <a:latin typeface="Calibri"/>
              <a:cs typeface="Calibri"/>
            </a:endParaRPr>
          </a:p>
        </p:txBody>
      </p:sp>
      <p:pic>
        <p:nvPicPr>
          <p:cNvPr id="10" name="Изображение 4" descr="Снимок экрана 2012-10-15 в 18.04.4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337" y="1642868"/>
            <a:ext cx="3839154" cy="3634290"/>
          </a:xfrm>
          <a:prstGeom prst="roundRect">
            <a:avLst>
              <a:gd name="adj" fmla="val 25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344656" y="1473302"/>
            <a:ext cx="4572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Отчеты по продажам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 smtClean="0">
                <a:latin typeface="Calibri"/>
                <a:cs typeface="Calibri"/>
              </a:rPr>
              <a:t>Лучшие </a:t>
            </a:r>
            <a:r>
              <a:rPr lang="ru-RU" sz="2800" b="0" dirty="0">
                <a:latin typeface="Calibri"/>
                <a:cs typeface="Calibri"/>
              </a:rPr>
              <a:t>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Новые клиенты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Доходность по товарам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Самые просматриваемые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Остатки товара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Самые ожидаемые товары</a:t>
            </a:r>
          </a:p>
          <a:p>
            <a:pPr marL="342900" indent="-342900">
              <a:buSzPct val="60000"/>
              <a:buFont typeface="Arial" pitchFamily="34" charset="0"/>
              <a:buChar char="•"/>
            </a:pPr>
            <a:r>
              <a:rPr lang="ru-RU" sz="2800" b="0" dirty="0">
                <a:latin typeface="Calibri"/>
                <a:cs typeface="Calibri"/>
              </a:rPr>
              <a:t>Брошенные корзины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85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err="1">
                <a:latin typeface="Calibri" pitchFamily="34" charset="0"/>
                <a:ea typeface="Verdana" pitchFamily="34" charset="0"/>
                <a:cs typeface="Calibri" pitchFamily="34" charset="0"/>
              </a:rPr>
              <a:t>Многоскладовость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11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Изображение 2" descr="Снимок экрана 2012-10-15 в 17.30.3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88" y="1556792"/>
            <a:ext cx="4123492" cy="3219250"/>
          </a:xfrm>
          <a:prstGeom prst="roundRect">
            <a:avLst>
              <a:gd name="adj" fmla="val 1279"/>
            </a:avLst>
          </a:prstGeom>
          <a:solidFill>
            <a:srgbClr val="FFFFFF">
              <a:shade val="85000"/>
            </a:srgbClr>
          </a:solidFill>
          <a:ln>
            <a:solidFill>
              <a:srgbClr val="D9D9D9"/>
            </a:solidFill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28600" y="1524000"/>
            <a:ext cx="4572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В интернет-магазине можно создать несколько складов и задать количество товаров в </a:t>
            </a:r>
            <a:r>
              <a:rPr lang="ru-RU" sz="2400" b="0" dirty="0" smtClean="0">
                <a:latin typeface="Calibri"/>
                <a:cs typeface="Calibri"/>
              </a:rPr>
              <a:t>каждом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В каталоге клиент увидит, сколько товаров на складе в конкретном </a:t>
            </a:r>
            <a:r>
              <a:rPr lang="ru-RU" sz="2400" b="0" dirty="0" smtClean="0">
                <a:latin typeface="Calibri"/>
                <a:cs typeface="Calibri"/>
              </a:rPr>
              <a:t>магазине</a:t>
            </a: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endParaRPr lang="ru-RU" sz="2400" b="0" dirty="0">
              <a:latin typeface="Calibri"/>
              <a:cs typeface="Calibri"/>
            </a:endParaRPr>
          </a:p>
          <a:p>
            <a:pPr marL="266700" indent="-266700">
              <a:spcAft>
                <a:spcPts val="600"/>
              </a:spcAft>
              <a:buSzPct val="60000"/>
              <a:buFont typeface="Arial" pitchFamily="34" charset="0"/>
              <a:buChar char="•"/>
            </a:pPr>
            <a:r>
              <a:rPr lang="ru-RU" sz="2400" b="0" dirty="0">
                <a:latin typeface="Calibri"/>
                <a:cs typeface="Calibri"/>
              </a:rPr>
              <a:t>Синхронизация с «1С</a:t>
            </a:r>
            <a:r>
              <a:rPr lang="ru-RU" sz="2400" b="0" dirty="0" smtClean="0">
                <a:latin typeface="Calibri"/>
                <a:cs typeface="Calibri"/>
              </a:rPr>
              <a:t>»</a:t>
            </a:r>
            <a:endParaRPr lang="ru-RU" sz="2400" b="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9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815916" y="2492910"/>
            <a:ext cx="504056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>
                <a:latin typeface="Calibri" pitchFamily="34" charset="0"/>
                <a:cs typeface="Calibri" pitchFamily="34" charset="0"/>
              </a:rPr>
              <a:t>CRM в каждом </a:t>
            </a:r>
            <a:endParaRPr lang="ru-RU" sz="4000" dirty="0" smtClean="0">
              <a:latin typeface="Calibri" pitchFamily="34" charset="0"/>
              <a:cs typeface="Calibri" pitchFamily="34" charset="0"/>
            </a:endParaRPr>
          </a:p>
          <a:p>
            <a:r>
              <a:rPr lang="ru-RU" sz="4000" dirty="0" smtClean="0">
                <a:latin typeface="Calibri" pitchFamily="34" charset="0"/>
                <a:cs typeface="Calibri" pitchFamily="34" charset="0"/>
              </a:rPr>
              <a:t>интернет-магазине!</a:t>
            </a:r>
            <a:endParaRPr lang="ru-RU" sz="4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" y="1447800"/>
            <a:ext cx="3441907" cy="3657600"/>
          </a:xfrm>
          <a:prstGeom prst="rect">
            <a:avLst/>
          </a:prstGeom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31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8450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одержимое 1"/>
          <p:cNvSpPr>
            <a:spLocks noGrp="1"/>
          </p:cNvSpPr>
          <p:nvPr>
            <p:ph idx="1"/>
          </p:nvPr>
        </p:nvSpPr>
        <p:spPr>
          <a:xfrm>
            <a:off x="0" y="2667000"/>
            <a:ext cx="8839200" cy="1295400"/>
          </a:xfrm>
        </p:spPr>
        <p:txBody>
          <a:bodyPr/>
          <a:lstStyle/>
          <a:p>
            <a:pPr marL="0" indent="0" algn="r">
              <a:buNone/>
            </a:pPr>
            <a:r>
              <a:rPr lang="ru-RU" sz="4800" dirty="0" smtClean="0">
                <a:latin typeface="Calibri" pitchFamily="34" charset="0"/>
                <a:cs typeface="Calibri" pitchFamily="34" charset="0"/>
              </a:rPr>
              <a:t>Каким клиенты увидят ваш интернет-магазин?</a:t>
            </a:r>
          </a:p>
        </p:txBody>
      </p:sp>
      <p:pic>
        <p:nvPicPr>
          <p:cNvPr id="1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9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3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21824" y="0"/>
            <a:ext cx="5826576" cy="10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1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Подключение за 2 минуты</a:t>
            </a:r>
            <a:endParaRPr lang="en-US" sz="31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8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528" y="1828810"/>
            <a:ext cx="2160240" cy="2295615"/>
          </a:xfrm>
          <a:prstGeom prst="rect">
            <a:avLst/>
          </a:prstGeom>
        </p:spPr>
      </p:pic>
      <p:pic>
        <p:nvPicPr>
          <p:cNvPr id="14" name="Изображение 1" descr="box-kp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48" y="2558595"/>
            <a:ext cx="2160240" cy="229454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64372" y="4075399"/>
            <a:ext cx="2217402" cy="147732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u="sng" dirty="0" smtClean="0">
                <a:latin typeface="Calibri" pitchFamily="34" charset="0"/>
                <a:cs typeface="Calibri" pitchFamily="34" charset="0"/>
              </a:rPr>
              <a:t>www.bitrix24.ru</a:t>
            </a:r>
            <a:endParaRPr lang="ru-RU" u="sng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бесплатно</a:t>
            </a: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на </a:t>
            </a:r>
            <a:r>
              <a:rPr lang="ru-RU" dirty="0">
                <a:latin typeface="Calibri" pitchFamily="34" charset="0"/>
                <a:cs typeface="Calibri" pitchFamily="34" charset="0"/>
              </a:rPr>
              <a:t>12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latin typeface="Calibri" pitchFamily="34" charset="0"/>
                <a:cs typeface="Calibri" pitchFamily="34" charset="0"/>
              </a:rPr>
              <a:t>человек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1 интернет-магазин </a:t>
            </a:r>
          </a:p>
          <a:p>
            <a:pPr algn="ctr"/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Изображение 2053" descr="bitrix24-cloud-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239"/>
            <a:ext cx="2411760" cy="1410880"/>
          </a:xfrm>
          <a:prstGeom prst="rect">
            <a:avLst/>
          </a:prstGeom>
        </p:spPr>
      </p:pic>
      <p:cxnSp>
        <p:nvCxnSpPr>
          <p:cNvPr id="17" name="Прямая со стрелкой 16"/>
          <p:cNvCxnSpPr/>
          <p:nvPr/>
        </p:nvCxnSpPr>
        <p:spPr>
          <a:xfrm flipV="1">
            <a:off x="2789672" y="2991877"/>
            <a:ext cx="864096" cy="36004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3" idx="3"/>
          </p:cNvCxnSpPr>
          <p:nvPr/>
        </p:nvCxnSpPr>
        <p:spPr>
          <a:xfrm>
            <a:off x="5569768" y="2976608"/>
            <a:ext cx="864096" cy="36436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498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Возможности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CRM </a:t>
            </a:r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в интернет-магазине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3457" y="1412776"/>
            <a:ext cx="5184576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загрузка данных о заказах в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регулярный двунаправленный обмен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данными между интернет-магазином и 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CRM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обработка заказов прямо в CRM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объединение в CRM заказов из разных интернет-магазинов </a:t>
            </a:r>
            <a:endParaRPr lang="ru-RU" sz="2000" b="0" dirty="0" smtClean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бизнес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-процесс для автоматического распределения «</a:t>
            </a:r>
            <a:r>
              <a:rPr lang="ru-RU" sz="2000" b="0" dirty="0" err="1">
                <a:latin typeface="Calibri" pitchFamily="34" charset="0"/>
                <a:cs typeface="Calibri" pitchFamily="34" charset="0"/>
              </a:rPr>
              <a:t>лидов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» между менеджерами (например, в зависимости от суммы контракта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)</a:t>
            </a:r>
            <a:endParaRPr lang="ru-RU" sz="2000" b="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>
                <a:latin typeface="Calibri" pitchFamily="34" charset="0"/>
                <a:cs typeface="Calibri" pitchFamily="34" charset="0"/>
              </a:rPr>
              <a:t>«воронка» для оценки эффективности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продаж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2000" b="0" dirty="0">
                <a:latin typeface="Calibri" pitchFamily="34" charset="0"/>
                <a:cs typeface="Calibri" pitchFamily="34" charset="0"/>
              </a:rPr>
              <a:t>многое </a:t>
            </a:r>
            <a:r>
              <a:rPr lang="ru-RU" sz="2000" b="0" dirty="0" smtClean="0">
                <a:latin typeface="Calibri" pitchFamily="34" charset="0"/>
                <a:cs typeface="Calibri" pitchFamily="34" charset="0"/>
              </a:rPr>
              <a:t>другое </a:t>
            </a:r>
          </a:p>
        </p:txBody>
      </p:sp>
      <p:pic>
        <p:nvPicPr>
          <p:cNvPr id="9" name="Изображение 8" descr="box-bu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36912"/>
            <a:ext cx="1905000" cy="202438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1644312" y="3577225"/>
            <a:ext cx="696469" cy="1"/>
          </a:xfrm>
          <a:prstGeom prst="straightConnector1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169484" y="2895599"/>
            <a:ext cx="1346256" cy="1295401"/>
          </a:xfrm>
          <a:prstGeom prst="roundRect">
            <a:avLst>
              <a:gd name="adj" fmla="val 11203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692" y="3200400"/>
            <a:ext cx="1418348" cy="707886"/>
          </a:xfrm>
          <a:prstGeom prst="rect">
            <a:avLst/>
          </a:prstGeom>
          <a:ln>
            <a:noFill/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CRM</a:t>
            </a:r>
            <a:endParaRPr lang="ru-RU" sz="4400" b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11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02" y="11273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Права доступа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28600" y="1431919"/>
            <a:ext cx="4800600" cy="4048836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Распределение функциональных обязанностей и прав доступа по </a:t>
            </a:r>
            <a:r>
              <a:rPr lang="ru-RU" sz="2000" dirty="0" smtClean="0">
                <a:latin typeface="Calibri" pitchFamily="34" charset="0"/>
                <a:cs typeface="Calibri" pitchFamily="34" charset="0"/>
              </a:rPr>
              <a:t>группам:</a:t>
            </a:r>
            <a:endParaRPr lang="ru-RU" sz="2000" dirty="0">
              <a:latin typeface="Calibri" pitchFamily="34" charset="0"/>
              <a:cs typeface="Calibri" pitchFamily="34" charset="0"/>
            </a:endParaRP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к дилерским ценам (и другим)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управление товарами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интеграцию с 1С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обработку заказов</a:t>
            </a:r>
          </a:p>
          <a:p>
            <a:pPr marL="273050" indent="-273050">
              <a:spcBef>
                <a:spcPts val="600"/>
              </a:spcBef>
              <a:spcAft>
                <a:spcPts val="600"/>
              </a:spcAft>
            </a:pPr>
            <a:r>
              <a:rPr lang="ru-RU" sz="2000" dirty="0">
                <a:latin typeface="Calibri" pitchFamily="34" charset="0"/>
                <a:cs typeface="Calibri" pitchFamily="34" charset="0"/>
              </a:rPr>
              <a:t>права на работу с контентом и т.д.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0"/>
            <a:ext cx="1197494" cy="10667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5244" y="5113866"/>
            <a:ext cx="7086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Вы быстро распределите права доступа к управлению магазином между вашими менеджерами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3" name="Изображение 2" descr="Снимок экрана 2012-11-14 в 16.17.35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836907" cy="2362200"/>
          </a:xfrm>
          <a:prstGeom prst="roundRect">
            <a:avLst>
              <a:gd name="adj" fmla="val 27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Облака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574268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0" i="1" dirty="0" smtClean="0">
                <a:latin typeface="Calibri"/>
                <a:cs typeface="Calibri"/>
              </a:rPr>
              <a:t>Сократите расходы на хостинг, храните данные в «облаках»</a:t>
            </a:r>
            <a:r>
              <a:rPr lang="en-US" sz="2200" b="0" i="1" dirty="0">
                <a:latin typeface="Calibri"/>
                <a:cs typeface="Calibri"/>
              </a:rPr>
              <a:t>.</a:t>
            </a:r>
            <a:endParaRPr lang="ru-RU" sz="22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0"/>
            <a:ext cx="1197494" cy="1066799"/>
          </a:xfrm>
          <a:prstGeom prst="rect">
            <a:avLst/>
          </a:prstGeom>
        </p:spPr>
      </p:pic>
      <p:pic>
        <p:nvPicPr>
          <p:cNvPr id="11" name="Picture 4" descr="C:\Users\Natalia\Downloads\10181904_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4076983" cy="325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800" y="1676400"/>
            <a:ext cx="481615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«Облачный </a:t>
            </a:r>
            <a:r>
              <a:rPr lang="ru-RU" sz="2200" b="0" dirty="0" err="1" smtClean="0">
                <a:latin typeface="Calibri" pitchFamily="34" charset="0"/>
                <a:cs typeface="Calibri" pitchFamily="34" charset="0"/>
              </a:rPr>
              <a:t>бэкап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Ускорение сайта (интеграция 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CDN</a:t>
            </a: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)</a:t>
            </a:r>
            <a:r>
              <a:rPr lang="en-US" sz="22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273050" indent="-18000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200" b="0" dirty="0" smtClean="0">
                <a:latin typeface="Calibri" pitchFamily="34" charset="0"/>
                <a:cs typeface="Calibri" pitchFamily="34" charset="0"/>
              </a:rPr>
              <a:t>Поддержка «облаков» 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(Google Storage, Amazon S3, Windows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Azure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Storage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от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Microsoft, </a:t>
            </a:r>
            <a:r>
              <a:rPr lang="pl-PL" sz="2200" b="0" dirty="0" err="1" smtClean="0">
                <a:latin typeface="Calibri" pitchFamily="34" charset="0"/>
                <a:cs typeface="Calibri" pitchFamily="34" charset="0"/>
              </a:rPr>
              <a:t>OpenStack</a:t>
            </a:r>
            <a:r>
              <a:rPr lang="pl-PL" sz="22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и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 </a:t>
            </a:r>
            <a:r>
              <a:rPr lang="pl-PL" sz="2200" b="0" dirty="0" err="1">
                <a:latin typeface="Calibri" pitchFamily="34" charset="0"/>
                <a:cs typeface="Calibri" pitchFamily="34" charset="0"/>
              </a:rPr>
              <a:t>других</a:t>
            </a:r>
            <a:r>
              <a:rPr lang="pl-PL" sz="2200" b="0" dirty="0">
                <a:latin typeface="Calibri" pitchFamily="34" charset="0"/>
                <a:cs typeface="Calibri" pitchFamily="34" charset="0"/>
              </a:rPr>
              <a:t>)</a:t>
            </a:r>
            <a:endParaRPr lang="ru-RU" sz="22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5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Экспорт данных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5160" y="1676400"/>
            <a:ext cx="4031175" cy="2971800"/>
          </a:xfrm>
        </p:spPr>
        <p:txBody>
          <a:bodyPr/>
          <a:lstStyle/>
          <a:p>
            <a:pPr marL="0" indent="0">
              <a:buSzPct val="60000"/>
              <a:buNone/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Автоматический экспорт каталога товаров в: </a:t>
            </a:r>
            <a:endParaRPr lang="ru-RU" dirty="0" smtClean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 smtClean="0">
                <a:latin typeface="Calibri" pitchFamily="34" charset="0"/>
                <a:cs typeface="Calibri" pitchFamily="34" charset="0"/>
              </a:rPr>
              <a:t>Яндекс.Маркет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ru-RU" dirty="0" err="1">
                <a:latin typeface="Calibri" pitchFamily="34" charset="0"/>
                <a:cs typeface="Calibri" pitchFamily="34" charset="0"/>
              </a:rPr>
              <a:t>Rambler.Покупки</a:t>
            </a:r>
            <a:endParaRPr lang="ru-RU" dirty="0">
              <a:latin typeface="Calibri" pitchFamily="34" charset="0"/>
              <a:cs typeface="Calibri" pitchFamily="34" charset="0"/>
            </a:endParaRPr>
          </a:p>
          <a:p>
            <a:pPr>
              <a:buSzPct val="60000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Google</a:t>
            </a:r>
          </a:p>
          <a:p>
            <a:pPr>
              <a:buSzPct val="60000"/>
            </a:pP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057400" y="5029200"/>
            <a:ext cx="600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0" i="1" dirty="0" smtClean="0">
                <a:latin typeface="Calibri" pitchFamily="34" charset="0"/>
                <a:cs typeface="Calibri" pitchFamily="34" charset="0"/>
              </a:rPr>
              <a:t>Выходите на новую аудиторию</a:t>
            </a:r>
            <a:endParaRPr lang="ru-RU" sz="2800" b="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876800"/>
            <a:ext cx="1197494" cy="106679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t="30888" b="31778"/>
          <a:stretch/>
        </p:blipFill>
        <p:spPr>
          <a:xfrm>
            <a:off x="4800600" y="3581400"/>
            <a:ext cx="3061607" cy="11430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844" y="1758245"/>
            <a:ext cx="1854200" cy="18542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8200" y="1752600"/>
            <a:ext cx="2578100" cy="1242560"/>
          </a:xfrm>
          <a:prstGeom prst="rect">
            <a:avLst/>
          </a:prstGeom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магазинов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Предложите клиентам новые возможности и сервисы</a:t>
            </a:r>
            <a:r>
              <a:rPr lang="en-US" sz="2400" b="0" i="1" dirty="0" smtClean="0">
                <a:latin typeface="Calibri"/>
                <a:cs typeface="Calibri"/>
              </a:rPr>
              <a:t> </a:t>
            </a:r>
            <a:r>
              <a:rPr lang="ru-RU" sz="2400" b="0" i="1" dirty="0" smtClean="0">
                <a:latin typeface="Calibri"/>
                <a:cs typeface="Calibri"/>
              </a:rPr>
              <a:t>в вашем интернет-магазине.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r="4627"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800 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pic>
        <p:nvPicPr>
          <p:cNvPr id="13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9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Прямоугольник 3"/>
          <p:cNvSpPr>
            <a:spLocks noChangeArrowheads="1"/>
          </p:cNvSpPr>
          <p:nvPr/>
        </p:nvSpPr>
        <p:spPr bwMode="auto">
          <a:xfrm>
            <a:off x="381000" y="1371600"/>
            <a:ext cx="6858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SzPct val="60000"/>
            </a:pPr>
            <a:r>
              <a:rPr lang="ru-RU" sz="3200" b="0" dirty="0">
                <a:latin typeface="Calibri"/>
                <a:cs typeface="Calibri"/>
              </a:rPr>
              <a:t>Производительность</a:t>
            </a:r>
            <a:r>
              <a:rPr lang="ru-RU" sz="1800" b="0" dirty="0">
                <a:latin typeface="Calibri"/>
                <a:cs typeface="Calibri"/>
              </a:rPr>
              <a:t> проекта зависит от трех составляющих</a:t>
            </a:r>
            <a:r>
              <a:rPr lang="ru-RU" sz="1600" b="0" dirty="0">
                <a:latin typeface="Calibri"/>
                <a:cs typeface="Calibri"/>
              </a:rPr>
              <a:t>: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381001" y="2373873"/>
            <a:ext cx="5943599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Конфигурация сервера </a:t>
            </a:r>
            <a:r>
              <a:rPr lang="ru-RU" sz="1600" b="0" dirty="0">
                <a:latin typeface="Calibri"/>
                <a:cs typeface="Calibri"/>
              </a:rPr>
              <a:t/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или настройки хостинга и его общая производительность 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Настройки платформы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которые влияют на производительность (</a:t>
            </a:r>
            <a:r>
              <a:rPr lang="ru-RU" sz="1600" b="0" dirty="0" err="1">
                <a:latin typeface="Calibri"/>
                <a:cs typeface="Calibri"/>
              </a:rPr>
              <a:t>автокеширование</a:t>
            </a:r>
            <a:r>
              <a:rPr lang="ru-RU" sz="1600" b="0" dirty="0">
                <a:latin typeface="Calibri"/>
                <a:cs typeface="Calibri"/>
              </a:rPr>
              <a:t>, </a:t>
            </a:r>
            <a:r>
              <a:rPr lang="ru-RU" sz="1600" b="0" dirty="0" err="1">
                <a:latin typeface="Calibri"/>
                <a:cs typeface="Calibri"/>
              </a:rPr>
              <a:t>html-кеш</a:t>
            </a:r>
            <a:r>
              <a:rPr lang="ru-RU" sz="1600" b="0" dirty="0">
                <a:latin typeface="Calibri"/>
                <a:cs typeface="Calibri"/>
              </a:rPr>
              <a:t>, параметры поиска)</a:t>
            </a:r>
          </a:p>
          <a:p>
            <a:pPr marL="269875" indent="-180975">
              <a:spcBef>
                <a:spcPts val="600"/>
              </a:spcBef>
              <a:buSzPct val="60000"/>
              <a:buFont typeface="Arial" charset="0"/>
              <a:buChar char="•"/>
            </a:pPr>
            <a:r>
              <a:rPr lang="ru-RU" sz="3600" b="0" dirty="0">
                <a:latin typeface="Calibri"/>
                <a:cs typeface="Calibri"/>
              </a:rPr>
              <a:t>Качество разработки</a:t>
            </a:r>
            <a:r>
              <a:rPr lang="ru-RU" sz="1600" b="0" dirty="0">
                <a:latin typeface="Calibri"/>
                <a:cs typeface="Calibri"/>
              </a:rPr>
              <a:t>, </a:t>
            </a:r>
            <a:br>
              <a:rPr lang="ru-RU" sz="1600" b="0" dirty="0">
                <a:latin typeface="Calibri"/>
                <a:cs typeface="Calibri"/>
              </a:rPr>
            </a:br>
            <a:r>
              <a:rPr lang="ru-RU" sz="1600" b="0" dirty="0">
                <a:latin typeface="Calibri"/>
                <a:cs typeface="Calibri"/>
              </a:rPr>
              <a:t>интеграции с платформой, которая выполняется веб-разработчиком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2800" dirty="0">
                <a:latin typeface="Calibri" pitchFamily="34" charset="0"/>
                <a:cs typeface="Calibri" pitchFamily="34" charset="0"/>
              </a:rPr>
              <a:t>Производительность проекта</a:t>
            </a:r>
            <a:endParaRPr lang="en-US" sz="2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Изображение 1" descr="11091638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51883"/>
          <a:stretch/>
        </p:blipFill>
        <p:spPr>
          <a:xfrm>
            <a:off x="6608357" y="3207085"/>
            <a:ext cx="2383243" cy="32699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80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4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25720" y="102100"/>
            <a:ext cx="5654982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/>
                <a:cs typeface="Calibri"/>
              </a:rPr>
              <a:t>Почему важна производительность</a:t>
            </a:r>
            <a:r>
              <a:rPr lang="ru-RU" sz="2800" b="1" dirty="0" smtClean="0">
                <a:latin typeface="Calibri"/>
                <a:cs typeface="Calibri"/>
              </a:rPr>
              <a:t> сайта? 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3126" y="1778997"/>
            <a:ext cx="349066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dirty="0">
                <a:latin typeface="Calibri"/>
                <a:cs typeface="Calibri"/>
              </a:rPr>
              <a:t>Замедление загрузки страницы на </a:t>
            </a:r>
            <a:r>
              <a:rPr lang="ru-RU" sz="2800" b="1" dirty="0">
                <a:latin typeface="Calibri"/>
                <a:cs typeface="Calibri"/>
              </a:rPr>
              <a:t>1 секунду </a:t>
            </a:r>
            <a:r>
              <a:rPr lang="ru-RU" sz="2400" b="0" dirty="0">
                <a:latin typeface="Calibri"/>
                <a:cs typeface="Calibri"/>
              </a:rPr>
              <a:t>снижает конверсию на </a:t>
            </a:r>
            <a:r>
              <a:rPr lang="ru-RU" sz="2400" dirty="0">
                <a:latin typeface="Calibri"/>
                <a:cs typeface="Calibri"/>
              </a:rPr>
              <a:t>7%</a:t>
            </a:r>
            <a:r>
              <a:rPr lang="ru-RU" sz="2400" b="0" dirty="0">
                <a:latin typeface="Calibri"/>
                <a:cs typeface="Calibri"/>
              </a:rPr>
              <a:t>, а количество просмотров - на </a:t>
            </a:r>
            <a:r>
              <a:rPr lang="ru-RU" sz="2400" b="1" dirty="0">
                <a:latin typeface="Calibri"/>
                <a:cs typeface="Calibri"/>
              </a:rPr>
              <a:t>11%.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49232" y="1581592"/>
            <a:ext cx="4879968" cy="3392076"/>
            <a:chOff x="457200" y="1200150"/>
            <a:chExt cx="3886200" cy="2632428"/>
          </a:xfrm>
        </p:grpSpPr>
        <p:pic>
          <p:nvPicPr>
            <p:cNvPr id="9" name="Изображение 2" descr="Снимок экрана 2012-10-12 в 18.05.54.p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200150"/>
              <a:ext cx="3886200" cy="2277301"/>
            </a:xfrm>
            <a:prstGeom prst="rect">
              <a:avLst/>
            </a:prstGeom>
          </p:spPr>
        </p:pic>
        <p:pic>
          <p:nvPicPr>
            <p:cNvPr id="10" name="Изображение 3" descr="Снимок экрана 2012-10-12 в 18.07.15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3562350"/>
              <a:ext cx="1019146" cy="270228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5625652" y="4210926"/>
            <a:ext cx="3036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 smtClean="0">
                <a:latin typeface="Calibri"/>
                <a:cs typeface="Calibri"/>
                <a:hlinkClick r:id="rId8"/>
              </a:rPr>
              <a:t>Подробнее об интеграции с </a:t>
            </a:r>
            <a:r>
              <a:rPr lang="en-US" sz="1600" b="0" dirty="0" smtClean="0">
                <a:latin typeface="Calibri"/>
                <a:cs typeface="Calibri"/>
                <a:hlinkClick r:id="rId8"/>
              </a:rPr>
              <a:t>CDN</a:t>
            </a:r>
            <a:endParaRPr lang="ru-RU" sz="1600" b="0" dirty="0">
              <a:latin typeface="Calibri"/>
              <a:cs typeface="Calibri"/>
            </a:endParaRPr>
          </a:p>
        </p:txBody>
      </p:sp>
      <p:sp>
        <p:nvSpPr>
          <p:cNvPr id="14" name="TextBox 13">
            <a:hlinkClick r:id="rId9"/>
          </p:cNvPr>
          <p:cNvSpPr txBox="1"/>
          <p:nvPr/>
        </p:nvSpPr>
        <p:spPr>
          <a:xfrm>
            <a:off x="2407583" y="4625459"/>
            <a:ext cx="119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0" dirty="0" smtClean="0">
                <a:solidFill>
                  <a:schemeClr val="accent3"/>
                </a:solidFill>
                <a:latin typeface="Calibri"/>
                <a:cs typeface="Calibri"/>
                <a:hlinkClick r:id="rId9"/>
              </a:rPr>
              <a:t>Отчет в </a:t>
            </a:r>
            <a:r>
              <a:rPr lang="en-US" sz="1600" b="0" dirty="0" smtClean="0">
                <a:solidFill>
                  <a:schemeClr val="accent3"/>
                </a:solidFill>
                <a:latin typeface="Calibri"/>
                <a:cs typeface="Calibri"/>
                <a:hlinkClick r:id="rId9"/>
              </a:rPr>
              <a:t>PDF</a:t>
            </a:r>
            <a:endParaRPr lang="ru-RU" sz="1600" b="0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pic>
        <p:nvPicPr>
          <p:cNvPr id="16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9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3" descr="Снимок экрана 2012-10-12 в 17.16.5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" r="1779"/>
          <a:stretch/>
        </p:blipFill>
        <p:spPr>
          <a:xfrm>
            <a:off x="-180000" y="-5441"/>
            <a:ext cx="9324528" cy="6875662"/>
          </a:xfrm>
          <a:prstGeom prst="rect">
            <a:avLst/>
          </a:prstGeom>
        </p:spPr>
      </p:pic>
      <p:pic>
        <p:nvPicPr>
          <p:cNvPr id="7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6381328"/>
            <a:ext cx="939800" cy="3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9059" y="1538797"/>
            <a:ext cx="1888141" cy="269493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3144" y="1536060"/>
            <a:ext cx="1888141" cy="2698901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144" y="1541536"/>
            <a:ext cx="1881202" cy="2690972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chemeClr val="tx1"/>
            </a:outerShdw>
          </a:effectLst>
          <a:extLst/>
        </p:spPr>
      </p:pic>
      <p:pic>
        <p:nvPicPr>
          <p:cNvPr id="9" name="Picture 2" descr="C:\Users\Аня\AppData\Local\Microsoft\Windows\Temporary Internet Files\Content.Outlook\36VJRQY6\line (3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4587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Сертификаты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4093301"/>
            <a:ext cx="8610600" cy="1659415"/>
          </a:xfrm>
        </p:spPr>
        <p:txBody>
          <a:bodyPr anchor="ctr">
            <a:noAutofit/>
          </a:bodyPr>
          <a:lstStyle/>
          <a:p>
            <a:pPr marL="0" indent="0">
              <a:buFontTx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Р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е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зультаты </a:t>
            </a:r>
            <a:r>
              <a:rPr lang="ru-RU" sz="2200" dirty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нагрузочного тестирования подтверждают, что «1С-Битрикс: Управление сайтом» стабильно работает в условиях сверхбольших </a:t>
            </a:r>
            <a:r>
              <a:rPr lang="ru-RU" sz="2200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нагрузок.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1200" y="5715000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i="1" dirty="0" smtClean="0">
                <a:latin typeface="Calibri"/>
                <a:cs typeface="Calibri"/>
              </a:rPr>
              <a:t>Ваш магазин будет стабильно работать при самой высокой нагрузке (например, в праздники).</a:t>
            </a:r>
            <a:endParaRPr lang="ru-RU" sz="1800" b="0" i="1" dirty="0">
              <a:latin typeface="Calibri"/>
              <a:cs typeface="Calibri"/>
            </a:endParaRPr>
          </a:p>
        </p:txBody>
      </p:sp>
      <p:pic>
        <p:nvPicPr>
          <p:cNvPr id="15" name="Изображение 14" descr="11263319_m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562600"/>
            <a:ext cx="1197494" cy="1066799"/>
          </a:xfrm>
          <a:prstGeom prst="rect">
            <a:avLst/>
          </a:prstGeom>
        </p:spPr>
      </p:pic>
      <p:pic>
        <p:nvPicPr>
          <p:cNvPr id="16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89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1244"/>
          <a:stretch/>
        </p:blipFill>
        <p:spPr bwMode="auto">
          <a:xfrm>
            <a:off x="1" y="-4592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5562600" y="2438400"/>
            <a:ext cx="3426878" cy="1143000"/>
          </a:xfrm>
          <a:prstGeom prst="wedgeRoundRectCallout">
            <a:avLst>
              <a:gd name="adj1" fmla="val -85677"/>
              <a:gd name="adj2" fmla="val -521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err="1">
                <a:latin typeface="Calibri"/>
                <a:cs typeface="Calibri"/>
              </a:rPr>
              <a:t>Спец.предложения</a:t>
            </a:r>
            <a:r>
              <a:rPr lang="ru-RU" sz="2800" b="0" dirty="0">
                <a:latin typeface="Calibri"/>
                <a:cs typeface="Calibri"/>
              </a:rPr>
              <a:t> и акции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533400" y="3733800"/>
            <a:ext cx="3426878" cy="1143000"/>
          </a:xfrm>
          <a:prstGeom prst="wedgeRoundRectCallout">
            <a:avLst>
              <a:gd name="adj1" fmla="val 73193"/>
              <a:gd name="adj2" fmla="val 97392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Быстрый поиск в каталоге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Безопасность</a:t>
            </a:r>
            <a:endParaRPr lang="en-US" sz="32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fontanka.ru/mm/items/2012/6/15/0052/e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4" y="1295400"/>
            <a:ext cx="8965312" cy="50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408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152400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Безопасность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5206487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Ваш магазин и данные ваших клиентов – в безопасности.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16" y="5105400"/>
            <a:ext cx="1197494" cy="1066799"/>
          </a:xfrm>
          <a:prstGeom prst="rect">
            <a:avLst/>
          </a:prstGeom>
        </p:spPr>
      </p:pic>
      <p:pic>
        <p:nvPicPr>
          <p:cNvPr id="11" name="Picture 8" descr="hacked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371600"/>
            <a:ext cx="3937000" cy="322776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Знак запрета 11"/>
          <p:cNvSpPr/>
          <p:nvPr/>
        </p:nvSpPr>
        <p:spPr>
          <a:xfrm>
            <a:off x="5257800" y="1524000"/>
            <a:ext cx="3200400" cy="3048000"/>
          </a:xfrm>
          <a:prstGeom prst="noSmoking">
            <a:avLst>
              <a:gd name="adj" fmla="val 6489"/>
            </a:avLst>
          </a:prstGeom>
          <a:solidFill>
            <a:srgbClr val="D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 b="0">
              <a:solidFill>
                <a:prstClr val="black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371600"/>
            <a:ext cx="4267200" cy="3657600"/>
          </a:xfrm>
        </p:spPr>
        <p:txBody>
          <a:bodyPr/>
          <a:lstStyle/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 «1С-Битрикс» - комплекс «</a:t>
            </a:r>
            <a:r>
              <a:rPr lang="ru-RU" sz="2400" dirty="0" err="1" smtClean="0">
                <a:latin typeface="Calibri"/>
                <a:cs typeface="Calibri"/>
              </a:rPr>
              <a:t>Проактивная</a:t>
            </a:r>
            <a:r>
              <a:rPr lang="ru-RU" sz="2400" dirty="0" smtClean="0">
                <a:latin typeface="Calibri"/>
                <a:cs typeface="Calibri"/>
              </a:rPr>
              <a:t> защита»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Встроенный веб-антивирус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Платформа сертифицирована ФСТЭК</a:t>
            </a:r>
          </a:p>
          <a:p>
            <a:pPr>
              <a:buSzPct val="60000"/>
            </a:pPr>
            <a:r>
              <a:rPr lang="ru-RU" sz="2400" dirty="0" smtClean="0">
                <a:latin typeface="Calibri"/>
                <a:cs typeface="Calibri"/>
              </a:rPr>
              <a:t>Выполнен внешний аудит безопасности</a:t>
            </a:r>
            <a:endParaRPr lang="ru-RU" sz="2400" dirty="0">
              <a:latin typeface="Calibri"/>
              <a:cs typeface="Calibri"/>
            </a:endParaRPr>
          </a:p>
        </p:txBody>
      </p:sp>
      <p:pic>
        <p:nvPicPr>
          <p:cNvPr id="13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Прямоугольник 3"/>
          <p:cNvSpPr>
            <a:spLocks noChangeArrowheads="1"/>
          </p:cNvSpPr>
          <p:nvPr/>
        </p:nvSpPr>
        <p:spPr bwMode="auto">
          <a:xfrm>
            <a:off x="304093" y="1397134"/>
            <a:ext cx="4976884" cy="51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Web Application Firewall (</a:t>
            </a: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Проактивный фильтр защиты от атак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ru-RU" sz="20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Веб-антивирус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Аутентификация и система составных паролей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Технология защиты сессии пользователя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Активная реакция на вторжение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Контроль целостности системы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от фишинга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Шифрование данных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Групповые политики безопасности 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Защита при регистрации и авторизации</a:t>
            </a:r>
          </a:p>
          <a:p>
            <a:pPr marL="358775" indent="-358775">
              <a:spcBef>
                <a:spcPts val="200"/>
              </a:spcBef>
              <a:spcAft>
                <a:spcPts val="600"/>
              </a:spcAft>
              <a:buSzPct val="120000"/>
              <a:buBlip>
                <a:blip r:embed="rId3"/>
              </a:buBlip>
            </a:pPr>
            <a:r>
              <a:rPr lang="ru-RU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Журнал событий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480" y="300335"/>
            <a:ext cx="61768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91A"/>
                </a:solidFill>
                <a:latin typeface="Calibri"/>
              </a:rPr>
              <a:t>Комплекс «Проактивная защита</a:t>
            </a:r>
            <a:r>
              <a:rPr lang="ru-RU" sz="2800" dirty="0" smtClean="0">
                <a:solidFill>
                  <a:srgbClr val="00091A"/>
                </a:solidFill>
                <a:latin typeface="Calibri"/>
              </a:rPr>
              <a:t>»</a:t>
            </a:r>
            <a:endParaRPr lang="ru-RU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3124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shiel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1825603"/>
            <a:ext cx="2133600" cy="3051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5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-14785" y="4953000"/>
            <a:ext cx="9158785" cy="1920240"/>
          </a:xfrm>
          <a:prstGeom prst="rect">
            <a:avLst/>
          </a:prstGeom>
          <a:solidFill>
            <a:schemeClr val="bg1">
              <a:alpha val="7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5291008"/>
            <a:ext cx="8504846" cy="126219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Вы можете создать сеть интернет-магазинов с единой системой управления.</a:t>
            </a:r>
            <a:endParaRPr lang="ru-RU" dirty="0"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pic>
        <p:nvPicPr>
          <p:cNvPr id="6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9600"/>
            <a:ext cx="2438400" cy="182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Цены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124200" y="4397150"/>
            <a:ext cx="1205779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</a:t>
            </a:r>
            <a:endParaRPr lang="ru-RU" dirty="0">
              <a:solidFill>
                <a:srgbClr val="CE2E1A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ru-RU" strike="sngStrike" dirty="0">
                <a:latin typeface="Verdana" pitchFamily="34" charset="0"/>
                <a:ea typeface="Verdana" pitchFamily="34" charset="0"/>
                <a:cs typeface="Verdana" pitchFamily="34" charset="0"/>
              </a:rPr>
              <a:t>48 900 руб.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43 032 руб.</a:t>
            </a:r>
            <a:endParaRPr lang="en-US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124200" y="2669950"/>
            <a:ext cx="1202573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Старт</a:t>
            </a:r>
            <a:endParaRPr lang="ru-RU" dirty="0">
              <a:latin typeface="+mj-lt"/>
            </a:endParaRP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4 900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4 312 руб.</a:t>
            </a:r>
            <a:r>
              <a:rPr lang="ru-RU" dirty="0">
                <a:solidFill>
                  <a:srgbClr val="191919"/>
                </a:solidFill>
                <a:latin typeface="Verdana"/>
              </a:rPr>
              <a:t> </a:t>
            </a:r>
            <a:r>
              <a:rPr lang="ru-RU" dirty="0" smtClean="0">
                <a:solidFill>
                  <a:srgbClr val="191919"/>
                </a:solidFill>
                <a:latin typeface="Verdana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520602" y="2646138"/>
            <a:ext cx="1258678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Эксперт</a:t>
            </a:r>
            <a:endParaRPr lang="en-US" dirty="0">
              <a:latin typeface="+mj-lt"/>
            </a:endParaRP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34 900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30 712 руб.</a:t>
            </a:r>
            <a:r>
              <a:rPr lang="ru-RU" dirty="0">
                <a:solidFill>
                  <a:srgbClr val="191919"/>
                </a:solidFill>
                <a:latin typeface="Verdana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221214" y="4400325"/>
            <a:ext cx="1258678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Веб-кластер</a:t>
            </a: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99 900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87 912 руб.</a:t>
            </a:r>
            <a:r>
              <a:rPr lang="ru-RU" dirty="0">
                <a:solidFill>
                  <a:srgbClr val="191919"/>
                </a:solidFill>
                <a:latin typeface="Verdana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938139" y="4400325"/>
            <a:ext cx="1293752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Малый бизнес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24 900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21 912 руб.</a:t>
            </a:r>
            <a:r>
              <a:rPr lang="ru-RU" b="0" dirty="0">
                <a:solidFill>
                  <a:srgbClr val="191919"/>
                </a:solidFill>
                <a:latin typeface="Verdana"/>
              </a:rPr>
              <a:t> </a:t>
            </a:r>
            <a:endParaRPr lang="en-US" dirty="0">
              <a:solidFill>
                <a:srgbClr val="CE2E1A"/>
              </a:solidFill>
              <a:latin typeface="+mj-lt"/>
              <a:cs typeface="+mn-cs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5335514" y="2677888"/>
            <a:ext cx="1260281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Стандарт</a:t>
            </a:r>
            <a:endParaRPr lang="en-US" dirty="0">
              <a:latin typeface="+mj-lt"/>
              <a:cs typeface="+mn-cs"/>
            </a:endParaRP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12 900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11 352 руб</a:t>
            </a:r>
            <a:r>
              <a:rPr lang="ru-RU" b="0" dirty="0">
                <a:solidFill>
                  <a:srgbClr val="FF0000"/>
                </a:solidFill>
                <a:latin typeface="Verdana"/>
              </a:rPr>
              <a:t>.</a:t>
            </a:r>
            <a:r>
              <a:rPr lang="ru-RU" b="0" dirty="0">
                <a:solidFill>
                  <a:srgbClr val="191919"/>
                </a:solidFill>
                <a:latin typeface="Verdana"/>
              </a:rPr>
              <a:t> </a:t>
            </a:r>
            <a:endParaRPr lang="ru-RU" dirty="0">
              <a:latin typeface="+mj-lt"/>
              <a:cs typeface="+mn-cs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447577" y="4401529"/>
            <a:ext cx="1693605" cy="64633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CE2E1A"/>
                </a:solidFill>
                <a:latin typeface="+mj-lt"/>
                <a:cs typeface="+mn-cs"/>
              </a:rPr>
              <a:t>Бизнес веб-кластер</a:t>
            </a:r>
          </a:p>
          <a:p>
            <a:pPr>
              <a:defRPr/>
            </a:pPr>
            <a:r>
              <a:rPr lang="ru-RU" strike="sngStrike" dirty="0">
                <a:solidFill>
                  <a:srgbClr val="191919"/>
                </a:solidFill>
                <a:latin typeface="Verdana"/>
              </a:rPr>
              <a:t>249 900 руб.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FF0000"/>
                </a:solidFill>
                <a:latin typeface="Verdana"/>
              </a:rPr>
              <a:t>219 912 руб.</a:t>
            </a:r>
            <a:r>
              <a:rPr lang="ru-RU" dirty="0">
                <a:solidFill>
                  <a:srgbClr val="191919"/>
                </a:solidFill>
                <a:latin typeface="Verdana"/>
              </a:rPr>
              <a:t> </a:t>
            </a:r>
            <a:endParaRPr lang="en-US" dirty="0">
              <a:solidFill>
                <a:srgbClr val="CE2E1A"/>
              </a:solidFill>
              <a:latin typeface="+mj-lt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1052440" y="2700113"/>
            <a:ext cx="1180388" cy="46166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atin typeface="+mj-lt"/>
                <a:cs typeface="+mn-cs"/>
              </a:rPr>
              <a:t>Первый сайт</a:t>
            </a:r>
          </a:p>
          <a:p>
            <a:pPr>
              <a:defRPr/>
            </a:pPr>
            <a:r>
              <a:rPr lang="ru-RU" dirty="0" smtClean="0">
                <a:latin typeface="+mj-lt"/>
                <a:cs typeface="+mn-cs"/>
              </a:rPr>
              <a:t>1 990 </a:t>
            </a:r>
            <a:r>
              <a:rPr lang="ru-RU" dirty="0">
                <a:latin typeface="+mj-lt"/>
                <a:cs typeface="+mn-cs"/>
              </a:rPr>
              <a:t>руб. *</a:t>
            </a:r>
            <a:endParaRPr lang="en-US" dirty="0">
              <a:latin typeface="+mj-lt"/>
              <a:cs typeface="+mn-cs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19272" y="6172200"/>
            <a:ext cx="4622800" cy="49244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*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Редакция «Первый сайт» продается только </a:t>
            </a:r>
            <a:r>
              <a:rPr lang="ru-RU" sz="13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через партнерскую </a:t>
            </a:r>
            <a:r>
              <a:rPr lang="ru-RU" sz="1300" b="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+mn-cs"/>
              </a:rPr>
              <a:t>сеть.</a:t>
            </a:r>
            <a:endParaRPr lang="en-US" sz="1300" b="0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cs typeface="+mn-cs"/>
            </a:endParaRPr>
          </a:p>
        </p:txBody>
      </p:sp>
      <p:pic>
        <p:nvPicPr>
          <p:cNvPr id="21" name="Изображение 20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48" y="2523900"/>
            <a:ext cx="1294677" cy="1375810"/>
          </a:xfrm>
          <a:prstGeom prst="rect">
            <a:avLst/>
          </a:prstGeom>
        </p:spPr>
      </p:pic>
      <p:pic>
        <p:nvPicPr>
          <p:cNvPr id="22" name="Изображение 21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52" y="2523900"/>
            <a:ext cx="1294677" cy="1375810"/>
          </a:xfrm>
          <a:prstGeom prst="rect">
            <a:avLst/>
          </a:prstGeom>
        </p:spPr>
      </p:pic>
      <p:pic>
        <p:nvPicPr>
          <p:cNvPr id="23" name="Изображение 22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52" y="2523900"/>
            <a:ext cx="1294677" cy="1375810"/>
          </a:xfrm>
          <a:prstGeom prst="rect">
            <a:avLst/>
          </a:prstGeom>
        </p:spPr>
      </p:pic>
      <p:pic>
        <p:nvPicPr>
          <p:cNvPr id="24" name="Изображение 23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40" y="2523900"/>
            <a:ext cx="1294677" cy="1375810"/>
          </a:xfrm>
          <a:prstGeom prst="rect">
            <a:avLst/>
          </a:prstGeom>
        </p:spPr>
      </p:pic>
      <p:pic>
        <p:nvPicPr>
          <p:cNvPr id="25" name="Изображение 24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4262990"/>
            <a:ext cx="1294677" cy="1375810"/>
          </a:xfrm>
          <a:prstGeom prst="rect">
            <a:avLst/>
          </a:prstGeom>
        </p:spPr>
      </p:pic>
      <p:pic>
        <p:nvPicPr>
          <p:cNvPr id="26" name="Изображение 25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262990"/>
            <a:ext cx="1294677" cy="1375810"/>
          </a:xfrm>
          <a:prstGeom prst="rect">
            <a:avLst/>
          </a:prstGeom>
        </p:spPr>
      </p:pic>
      <p:pic>
        <p:nvPicPr>
          <p:cNvPr id="27" name="Изображение 26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262990"/>
            <a:ext cx="1294677" cy="1375810"/>
          </a:xfrm>
          <a:prstGeom prst="rect">
            <a:avLst/>
          </a:prstGeom>
        </p:spPr>
      </p:pic>
      <p:pic>
        <p:nvPicPr>
          <p:cNvPr id="28" name="Изображение 27" descr="box-bu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88" y="4262990"/>
            <a:ext cx="1294677" cy="13758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6875" y="1354539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dirty="0">
                <a:latin typeface="Calibri"/>
                <a:cs typeface="Calibri"/>
              </a:rPr>
              <a:t>Стоимость лицензии (в бессрочное пользование) </a:t>
            </a:r>
            <a:endParaRPr lang="ru-RU" sz="1600" b="0" dirty="0" smtClean="0">
              <a:latin typeface="Calibri"/>
              <a:cs typeface="Calibri"/>
            </a:endParaRPr>
          </a:p>
          <a:p>
            <a:r>
              <a:rPr lang="ru-RU" sz="1600" b="0" dirty="0" smtClean="0">
                <a:latin typeface="Calibri"/>
                <a:cs typeface="Calibri"/>
              </a:rPr>
              <a:t>включает </a:t>
            </a:r>
            <a:r>
              <a:rPr lang="ru-RU" sz="1600" b="0" dirty="0">
                <a:latin typeface="Calibri"/>
                <a:cs typeface="Calibri"/>
              </a:rPr>
              <a:t>1 год бесплатных обновлений. </a:t>
            </a:r>
          </a:p>
        </p:txBody>
      </p:sp>
      <p:pic>
        <p:nvPicPr>
          <p:cNvPr id="2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04800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405043"/>
            <a:ext cx="7239000" cy="4452957"/>
          </a:xfrm>
          <a:prstGeom prst="rect">
            <a:avLst/>
          </a:prstGeom>
        </p:spPr>
      </p:pic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57200" y="1371600"/>
            <a:ext cx="838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2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</a:t>
            </a:r>
            <a:r>
              <a:rPr lang="ru-RU" sz="2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системы.</a:t>
            </a:r>
            <a:endParaRPr lang="ru-RU" sz="22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73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4039" y="444297"/>
            <a:ext cx="4874260" cy="642939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latin typeface="Calibri" pitchFamily="34" charset="0"/>
                <a:cs typeface="Calibri" pitchFamily="34" charset="0"/>
              </a:rPr>
              <a:t>Протестируйте перед покупкой</a:t>
            </a:r>
            <a:endParaRPr lang="en-US" sz="36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sz="2800" b="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  <a:endParaRPr lang="ru-RU" sz="2000" b="0" u="sng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endParaRPr lang="en-US" sz="28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>
              <a:buFontTx/>
              <a:buBlip>
                <a:blip r:embed="rId5"/>
              </a:buBlip>
              <a:defRPr/>
            </a:pP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Доступ к «виртуальной лаборатории» </a:t>
            </a:r>
            <a:r>
              <a:rPr lang="ru-RU" sz="28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sz="2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3 часа</a:t>
            </a:r>
            <a:endParaRPr lang="ru-RU" sz="2400" b="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9275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8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Почему «1С-Битрикс»?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667000" y="1391981"/>
            <a:ext cx="6477000" cy="4525963"/>
          </a:xfrm>
        </p:spPr>
        <p:txBody>
          <a:bodyPr/>
          <a:lstStyle/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Готовый функционал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 платформе более 1000 готовых функциональных возможностей не только для интернет-магазина, но и для всего сайта. Не требуется разработка магазина с нуля.</a:t>
            </a:r>
            <a:endParaRPr lang="ru-RU" sz="14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Быстрый запуск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Установка занимает всего 4 часа. Мастер запуска помогает быстро все настроить. 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Высокая производительность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Магазин выдерживает пиковые нагрузки.</a:t>
            </a:r>
            <a:endParaRPr lang="ru-RU" sz="1800" dirty="0" smtClean="0">
              <a:latin typeface="Calibri"/>
              <a:cs typeface="Calibri"/>
            </a:endParaRP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Безопасность сайта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Сайт не взломают через «движок».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Свой каталог веб-приложений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Возможность быстро развивать сайт, предлагать клиентам новые возможности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</a:pPr>
            <a:r>
              <a:rPr lang="ru-RU" sz="2800" dirty="0" smtClean="0">
                <a:latin typeface="Calibri"/>
                <a:cs typeface="Calibri"/>
              </a:rPr>
              <a:t>Партнерская сеть</a:t>
            </a:r>
          </a:p>
          <a:p>
            <a:pPr marL="269875" indent="-179388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60000"/>
              <a:buNone/>
            </a:pPr>
            <a:r>
              <a:rPr lang="ru-RU" sz="1600" dirty="0" smtClean="0">
                <a:latin typeface="Calibri"/>
                <a:cs typeface="Calibri"/>
              </a:rPr>
              <a:t>	Легко сменить разработчика проекта</a:t>
            </a:r>
            <a:endParaRPr lang="ru-RU" sz="1600" dirty="0">
              <a:latin typeface="Calibri"/>
              <a:cs typeface="Calibri"/>
            </a:endParaRPr>
          </a:p>
        </p:txBody>
      </p:sp>
      <p:pic>
        <p:nvPicPr>
          <p:cNvPr id="7" name="Изображение 6" descr="box-bu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2868256" cy="3048000"/>
          </a:xfrm>
          <a:prstGeom prst="rect">
            <a:avLst/>
          </a:prstGeom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alia\Downloads\956081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745" y="1066799"/>
            <a:ext cx="3852718" cy="578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394246" y="2743200"/>
            <a:ext cx="583393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b="0" dirty="0" smtClean="0">
                <a:latin typeface="+mn-lt"/>
              </a:rPr>
              <a:t>Спасибо </a:t>
            </a:r>
            <a:r>
              <a:rPr lang="ru-RU" sz="4400" b="0" dirty="0">
                <a:latin typeface="+mn-lt"/>
              </a:rPr>
              <a:t>за внимание!</a:t>
            </a:r>
            <a:r>
              <a:rPr lang="en-US" sz="4400" b="0" dirty="0">
                <a:latin typeface="+mn-lt"/>
              </a:rPr>
              <a:t>  </a:t>
            </a:r>
            <a:endParaRPr lang="ru-RU" sz="4400" b="0" dirty="0" smtClean="0">
              <a:latin typeface="+mn-lt"/>
            </a:endParaRPr>
          </a:p>
          <a:p>
            <a:pPr eaLnBrk="1" hangingPunct="1"/>
            <a:r>
              <a:rPr lang="ru-RU" sz="4400" b="0" dirty="0" smtClean="0">
                <a:latin typeface="+mn-lt"/>
              </a:rPr>
              <a:t>Вопросы</a:t>
            </a:r>
            <a:r>
              <a:rPr lang="ru-RU" sz="4400" b="0" dirty="0">
                <a:latin typeface="+mn-lt"/>
              </a:rPr>
              <a:t>?</a:t>
            </a:r>
            <a:endParaRPr lang="en-US" sz="4400" b="0" dirty="0">
              <a:latin typeface="+mn-lt"/>
            </a:endParaRPr>
          </a:p>
        </p:txBody>
      </p:sp>
      <p:pic>
        <p:nvPicPr>
          <p:cNvPr id="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405463"/>
            <a:ext cx="9144000" cy="45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3063298" cy="107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25720" y="1371600"/>
            <a:ext cx="63560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Думайте о бизнесе! </a:t>
            </a:r>
          </a:p>
          <a:p>
            <a:pPr algn="l"/>
            <a:r>
              <a:rPr lang="ru-RU" sz="2800" b="0" i="1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О технологиях подумали мы. </a:t>
            </a:r>
            <a:endParaRPr lang="en-US" sz="2800" b="0" i="1" dirty="0" smtClean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8113"/>
            <a:ext cx="21907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9378" y="5867400"/>
            <a:ext cx="438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Вопросы можно так же адресовать  на почтовый ящик</a:t>
            </a:r>
          </a:p>
          <a:p>
            <a:r>
              <a:rPr lang="en-US" u="sng" dirty="0" smtClean="0"/>
              <a:t>R1@simai.ru</a:t>
            </a:r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14059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3" b="-28733"/>
          <a:stretch/>
        </p:blipFill>
        <p:spPr bwMode="auto">
          <a:xfrm>
            <a:off x="0" y="0"/>
            <a:ext cx="9143999" cy="2388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 bwMode="auto">
          <a:xfrm>
            <a:off x="3124200" y="990600"/>
            <a:ext cx="3429000" cy="1295400"/>
          </a:xfrm>
          <a:prstGeom prst="wedgeRoundRectCallout">
            <a:avLst>
              <a:gd name="adj1" fmla="val -85677"/>
              <a:gd name="adj2" fmla="val -521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>
                <a:latin typeface="Calibri"/>
                <a:cs typeface="Calibri"/>
              </a:rPr>
              <a:t>Разделы </a:t>
            </a:r>
            <a:r>
              <a:rPr lang="ru-RU" sz="2800" b="0" dirty="0" smtClean="0">
                <a:latin typeface="Calibri"/>
                <a:cs typeface="Calibri"/>
              </a:rPr>
              <a:t>каталога и категории товаров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>
            <a:off x="4800600" y="2895600"/>
            <a:ext cx="3124200" cy="609600"/>
          </a:xfrm>
          <a:prstGeom prst="wedgeRoundRectCallout">
            <a:avLst>
              <a:gd name="adj1" fmla="val -85677"/>
              <a:gd name="adj2" fmla="val -52100"/>
              <a:gd name="adj3" fmla="val 16667"/>
            </a:avLst>
          </a:prstGeom>
          <a:solidFill>
            <a:srgbClr val="B5D4E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0" dirty="0" smtClean="0">
                <a:latin typeface="Calibri"/>
                <a:cs typeface="Calibri"/>
              </a:rPr>
              <a:t>Хиты и новинки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5492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80" b="13564"/>
          <a:stretch/>
        </p:blipFill>
        <p:spPr bwMode="auto">
          <a:xfrm>
            <a:off x="1" y="0"/>
            <a:ext cx="9155972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451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1" b="66333"/>
          <a:stretch/>
        </p:blipFill>
        <p:spPr bwMode="auto">
          <a:xfrm>
            <a:off x="-14786" y="-3621"/>
            <a:ext cx="9158786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438400" y="1752600"/>
            <a:ext cx="5867400" cy="1371600"/>
            <a:chOff x="2438400" y="3581400"/>
            <a:chExt cx="5867400" cy="1371600"/>
          </a:xfrm>
        </p:grpSpPr>
        <p:sp>
          <p:nvSpPr>
            <p:cNvPr id="6" name="Скругленная прямоугольная выноска 5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7332"/>
                <a:gd name="adj2" fmla="val 108340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28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Поиск товара по фразам</a:t>
              </a:r>
              <a:endParaRPr lang="ru-RU" sz="28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4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36085" r="3913" b="39178"/>
          <a:stretch/>
        </p:blipFill>
        <p:spPr bwMode="auto">
          <a:xfrm>
            <a:off x="0" y="8704"/>
            <a:ext cx="9144000" cy="687600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2590800" y="533400"/>
            <a:ext cx="5867400" cy="1371600"/>
            <a:chOff x="2438400" y="3581400"/>
            <a:chExt cx="5867400" cy="1371600"/>
          </a:xfrm>
        </p:grpSpPr>
        <p:sp>
          <p:nvSpPr>
            <p:cNvPr id="7" name="Скругленная прямоугольная выноска 6"/>
            <p:cNvSpPr/>
            <p:nvPr/>
          </p:nvSpPr>
          <p:spPr bwMode="auto">
            <a:xfrm>
              <a:off x="2438400" y="3581400"/>
              <a:ext cx="5867400" cy="1371600"/>
            </a:xfrm>
            <a:prstGeom prst="wedgeRoundRectCallout">
              <a:avLst>
                <a:gd name="adj1" fmla="val -57262"/>
                <a:gd name="adj2" fmla="val -22763"/>
                <a:gd name="adj3" fmla="val 16667"/>
              </a:avLst>
            </a:prstGeom>
            <a:solidFill>
              <a:srgbClr val="B5D4EE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Заголовок 1"/>
            <p:cNvSpPr txBox="1">
              <a:spLocks/>
            </p:cNvSpPr>
            <p:nvPr/>
          </p:nvSpPr>
          <p:spPr bwMode="auto">
            <a:xfrm>
              <a:off x="2438400" y="3810000"/>
              <a:ext cx="5867400" cy="892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r>
                <a:rPr lang="ru-RU" sz="3600" b="0" dirty="0" smtClean="0">
                  <a:solidFill>
                    <a:srgbClr val="000000"/>
                  </a:solidFill>
                  <a:latin typeface="Calibri"/>
                  <a:cs typeface="Calibri"/>
                </a:rPr>
                <a:t>«Вы смотрели»</a:t>
              </a:r>
              <a:endParaRPr lang="ru-RU" sz="3600" b="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471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18169</TotalTime>
  <Words>1217</Words>
  <Application>Microsoft Office PowerPoint</Application>
  <PresentationFormat>Экран (4:3)</PresentationFormat>
  <Paragraphs>297</Paragraphs>
  <Slides>58</Slides>
  <Notes>56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Default Design</vt:lpstr>
      <vt:lpstr>Тема Office</vt:lpstr>
      <vt:lpstr>Презентация PowerPoint</vt:lpstr>
      <vt:lpstr>Сайт - это часть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Интерфейс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обновлений SiteUpdate</vt:lpstr>
      <vt:lpstr>Протестируйте перед покупкой</vt:lpstr>
      <vt:lpstr>Презентация PowerPoint</vt:lpstr>
      <vt:lpstr>Презентация PowerPoint</vt:lpstr>
    </vt:vector>
  </TitlesOfParts>
  <Company>Bitrix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Битрикс: Управление сайтом</dc:title>
  <dc:creator>Natalia Grikhina</dc:creator>
  <cp:lastModifiedBy>MTC</cp:lastModifiedBy>
  <cp:revision>1324</cp:revision>
  <dcterms:created xsi:type="dcterms:W3CDTF">2004-09-13T11:38:15Z</dcterms:created>
  <dcterms:modified xsi:type="dcterms:W3CDTF">2012-12-06T01:58:23Z</dcterms:modified>
</cp:coreProperties>
</file>